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389" r:id="rId3"/>
    <p:sldId id="388" r:id="rId4"/>
    <p:sldId id="345" r:id="rId5"/>
    <p:sldId id="257" r:id="rId6"/>
    <p:sldId id="359" r:id="rId7"/>
    <p:sldId id="258" r:id="rId8"/>
    <p:sldId id="263" r:id="rId9"/>
    <p:sldId id="262" r:id="rId10"/>
    <p:sldId id="261" r:id="rId11"/>
    <p:sldId id="264" r:id="rId12"/>
    <p:sldId id="358" r:id="rId13"/>
    <p:sldId id="265" r:id="rId14"/>
    <p:sldId id="266" r:id="rId15"/>
    <p:sldId id="267" r:id="rId16"/>
    <p:sldId id="268" r:id="rId17"/>
    <p:sldId id="269" r:id="rId18"/>
    <p:sldId id="270" r:id="rId19"/>
    <p:sldId id="271" r:id="rId20"/>
    <p:sldId id="272" r:id="rId21"/>
    <p:sldId id="273" r:id="rId22"/>
    <p:sldId id="274" r:id="rId23"/>
    <p:sldId id="276" r:id="rId24"/>
    <p:sldId id="275" r:id="rId25"/>
    <p:sldId id="353" r:id="rId26"/>
    <p:sldId id="355" r:id="rId27"/>
    <p:sldId id="354" r:id="rId28"/>
    <p:sldId id="316" r:id="rId29"/>
    <p:sldId id="322" r:id="rId30"/>
    <p:sldId id="317" r:id="rId31"/>
    <p:sldId id="318" r:id="rId32"/>
    <p:sldId id="347" r:id="rId33"/>
    <p:sldId id="312" r:id="rId34"/>
    <p:sldId id="286" r:id="rId35"/>
    <p:sldId id="351" r:id="rId36"/>
    <p:sldId id="357" r:id="rId37"/>
    <p:sldId id="350" r:id="rId38"/>
    <p:sldId id="330" r:id="rId39"/>
    <p:sldId id="352" r:id="rId40"/>
    <p:sldId id="332" r:id="rId41"/>
    <p:sldId id="334" r:id="rId42"/>
    <p:sldId id="341" r:id="rId43"/>
    <p:sldId id="342" r:id="rId44"/>
    <p:sldId id="343" r:id="rId45"/>
    <p:sldId id="348" r:id="rId46"/>
    <p:sldId id="361" r:id="rId47"/>
    <p:sldId id="346" r:id="rId48"/>
    <p:sldId id="362" r:id="rId49"/>
    <p:sldId id="371" r:id="rId50"/>
    <p:sldId id="372" r:id="rId51"/>
    <p:sldId id="373" r:id="rId52"/>
    <p:sldId id="386" r:id="rId53"/>
    <p:sldId id="387" r:id="rId54"/>
    <p:sldId id="374" r:id="rId55"/>
    <p:sldId id="375" r:id="rId56"/>
    <p:sldId id="376" r:id="rId57"/>
    <p:sldId id="377" r:id="rId58"/>
    <p:sldId id="378" r:id="rId59"/>
    <p:sldId id="380" r:id="rId60"/>
    <p:sldId id="381" r:id="rId61"/>
    <p:sldId id="382" r:id="rId62"/>
    <p:sldId id="383" r:id="rId63"/>
    <p:sldId id="384" r:id="rId64"/>
    <p:sldId id="385"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08" autoAdjust="0"/>
  </p:normalViewPr>
  <p:slideViewPr>
    <p:cSldViewPr>
      <p:cViewPr>
        <p:scale>
          <a:sx n="70" d="100"/>
          <a:sy n="70" d="100"/>
        </p:scale>
        <p:origin x="-322" y="950"/>
      </p:cViewPr>
      <p:guideLst>
        <p:guide orient="horz" pos="2160"/>
        <p:guide pos="2880"/>
      </p:guideLst>
    </p:cSldViewPr>
  </p:slideViewPr>
  <p:outlineViewPr>
    <p:cViewPr>
      <p:scale>
        <a:sx n="33" d="100"/>
        <a:sy n="33" d="100"/>
      </p:scale>
      <p:origin x="0" y="41698"/>
    </p:cViewPr>
  </p:outlineViewPr>
  <p:notesTextViewPr>
    <p:cViewPr>
      <p:scale>
        <a:sx n="1" d="1"/>
        <a:sy n="1" d="1"/>
      </p:scale>
      <p:origin x="0" y="0"/>
    </p:cViewPr>
  </p:notesTextViewPr>
  <p:sorterViewPr>
    <p:cViewPr>
      <p:scale>
        <a:sx n="100" d="100"/>
        <a:sy n="100" d="100"/>
      </p:scale>
      <p:origin x="0" y="69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5D69204-737B-49E5-961B-1D1B54518D81}" type="datetimeFigureOut">
              <a:rPr lang="en-US" smtClean="0"/>
              <a:t>10/7/2012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5E77A24-AA4C-4B46-A018-9F84B06D210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15CAC0-00C7-45AC-9C95-86C348884CA5}" type="datetimeFigureOut">
              <a:rPr lang="en-US" smtClean="0"/>
              <a:pPr/>
              <a:t>10/6/2012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AB709D-033C-42E7-838F-4632B33C1779}" type="slidenum">
              <a:rPr lang="en-US" smtClean="0"/>
              <a:pPr/>
              <a:t>‹#›</a:t>
            </a:fld>
            <a:endParaRPr lang="en-US" dirty="0"/>
          </a:p>
        </p:txBody>
      </p:sp>
    </p:spTree>
    <p:extLst>
      <p:ext uri="{BB962C8B-B14F-4D97-AF65-F5344CB8AC3E}">
        <p14:creationId xmlns="" xmlns:p14="http://schemas.microsoft.com/office/powerpoint/2010/main" val="365027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B709D-033C-42E7-838F-4632B33C177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AB709D-033C-42E7-838F-4632B33C1779}"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6" name="Slide Number Placeholder 5"/>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65187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6" name="Slide Number Placeholder 5"/>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352458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6" name="Slide Number Placeholder 5"/>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40002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7" name="Slide Number Placeholder 6"/>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143786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9" name="Slide Number Placeholder 8"/>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53127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102276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4" name="Slide Number Placeholder 3"/>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277429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7" name="Slide Number Placeholder 6"/>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396718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By Rob Hassett Casey Gilson P.C., Atlanta, GA © 2012 Rob Hassett </a:t>
            </a:r>
            <a:endParaRPr lang="en-US" dirty="0"/>
          </a:p>
        </p:txBody>
      </p:sp>
      <p:sp>
        <p:nvSpPr>
          <p:cNvPr id="7" name="Slide Number Placeholder 6"/>
          <p:cNvSpPr>
            <a:spLocks noGrp="1"/>
          </p:cNvSpPr>
          <p:nvPr>
            <p:ph type="sldNum" sz="quarter" idx="12"/>
          </p:nvPr>
        </p:nvSpPr>
        <p:spPr/>
        <p:txBody>
          <a:body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290043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By Rob Hassett Casey Gilson P.C., Atlanta, GA © 2012 Rob Hassett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2692-C366-4B95-92CB-50A74B9D2DFE}" type="slidenum">
              <a:rPr lang="en-US" smtClean="0"/>
              <a:pPr/>
              <a:t>‹#›</a:t>
            </a:fld>
            <a:endParaRPr lang="en-US" dirty="0"/>
          </a:p>
        </p:txBody>
      </p:sp>
    </p:spTree>
    <p:extLst>
      <p:ext uri="{BB962C8B-B14F-4D97-AF65-F5344CB8AC3E}">
        <p14:creationId xmlns="" xmlns:p14="http://schemas.microsoft.com/office/powerpoint/2010/main" val="113828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internetlegal.com/" TargetMode="External"/><Relationship Id="rId2" Type="http://schemas.openxmlformats.org/officeDocument/2006/relationships/hyperlink" Target="mailto:rob@internetlegal.com" TargetMode="External"/><Relationship Id="rId1" Type="http://schemas.openxmlformats.org/officeDocument/2006/relationships/slideLayout" Target="../slideLayouts/slideLayout2.xml"/><Relationship Id="rId5" Type="http://schemas.openxmlformats.org/officeDocument/2006/relationships/hyperlink" Target="http://www.caseygilson.com/" TargetMode="External"/><Relationship Id="rId4" Type="http://schemas.openxmlformats.org/officeDocument/2006/relationships/hyperlink" Target="http://www.tellmesomethingidontalreadyknow.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228851"/>
          </a:xfrm>
        </p:spPr>
        <p:txBody>
          <a:bodyPr>
            <a:normAutofit fontScale="90000"/>
          </a:bodyPr>
          <a:lstStyle/>
          <a:p>
            <a:r>
              <a:rPr lang="en-US" b="1" dirty="0" smtClean="0"/>
              <a:t>SIEGE 2012</a:t>
            </a:r>
            <a:r>
              <a:rPr lang="en-US" b="1" dirty="0"/>
              <a:t/>
            </a:r>
            <a:br>
              <a:rPr lang="en-US" b="1" dirty="0"/>
            </a:br>
            <a:r>
              <a:rPr lang="en-US" b="1" dirty="0"/>
              <a:t>SOUTHERN INTERACTIVE ENTERTAINMENT GAME EXPO</a:t>
            </a:r>
            <a:r>
              <a:rPr lang="en-US" dirty="0"/>
              <a:t/>
            </a:r>
            <a:br>
              <a:rPr lang="en-US" dirty="0"/>
            </a:br>
            <a:endParaRPr lang="en-US" dirty="0"/>
          </a:p>
        </p:txBody>
      </p:sp>
      <p:sp>
        <p:nvSpPr>
          <p:cNvPr id="3" name="Subtitle 2"/>
          <p:cNvSpPr>
            <a:spLocks noGrp="1"/>
          </p:cNvSpPr>
          <p:nvPr>
            <p:ph type="subTitle" idx="1"/>
          </p:nvPr>
        </p:nvSpPr>
        <p:spPr>
          <a:xfrm>
            <a:off x="1371600" y="3429000"/>
            <a:ext cx="6400800" cy="1524000"/>
          </a:xfrm>
        </p:spPr>
        <p:txBody>
          <a:bodyPr>
            <a:normAutofit fontScale="92500" lnSpcReduction="10000"/>
          </a:bodyPr>
          <a:lstStyle/>
          <a:p>
            <a:r>
              <a:rPr lang="en-US" dirty="0" smtClean="0"/>
              <a:t>Law Relating To Video Games</a:t>
            </a:r>
          </a:p>
          <a:p>
            <a:r>
              <a:rPr lang="en-US" dirty="0" smtClean="0"/>
              <a:t>Year In </a:t>
            </a:r>
            <a:r>
              <a:rPr lang="en-US" dirty="0" smtClean="0"/>
              <a:t>Review</a:t>
            </a:r>
          </a:p>
          <a:p>
            <a:r>
              <a:rPr lang="en-US" dirty="0" smtClean="0"/>
              <a:t>2012</a:t>
            </a:r>
            <a:endParaRPr lang="en-US" dirty="0" smtClean="0"/>
          </a:p>
          <a:p>
            <a:endParaRPr lang="en-US" dirty="0" smtClean="0"/>
          </a:p>
          <a:p>
            <a:endParaRPr lang="en-US" sz="2000" dirty="0" smtClean="0"/>
          </a:p>
          <a:p>
            <a:endParaRPr lang="en-US" sz="2000" dirty="0" smtClean="0"/>
          </a:p>
          <a:p>
            <a:endParaRPr lang="en-US" dirty="0"/>
          </a:p>
        </p:txBody>
      </p:sp>
      <p:sp>
        <p:nvSpPr>
          <p:cNvPr id="12" name="TextBox 11"/>
          <p:cNvSpPr txBox="1"/>
          <p:nvPr/>
        </p:nvSpPr>
        <p:spPr>
          <a:xfrm>
            <a:off x="3200400" y="5464616"/>
            <a:ext cx="2886938" cy="1477328"/>
          </a:xfrm>
          <a:prstGeom prst="rect">
            <a:avLst/>
          </a:prstGeom>
          <a:noFill/>
        </p:spPr>
        <p:txBody>
          <a:bodyPr wrap="square" rtlCol="0">
            <a:spAutoFit/>
          </a:bodyPr>
          <a:lstStyle/>
          <a:p>
            <a:pPr algn="ctr"/>
            <a:r>
              <a:rPr lang="en-US" dirty="0" smtClean="0"/>
              <a:t>By Rob Hassett,</a:t>
            </a:r>
          </a:p>
          <a:p>
            <a:pPr algn="ctr"/>
            <a:r>
              <a:rPr lang="en-US" dirty="0" smtClean="0"/>
              <a:t> Casey Gilson PC, </a:t>
            </a:r>
          </a:p>
          <a:p>
            <a:pPr algn="ctr"/>
            <a:r>
              <a:rPr lang="en-US" dirty="0" smtClean="0"/>
              <a:t>and </a:t>
            </a:r>
          </a:p>
          <a:p>
            <a:pPr algn="ctr"/>
            <a:r>
              <a:rPr lang="en-US" dirty="0" smtClean="0"/>
              <a:t>General Counsel</a:t>
            </a:r>
          </a:p>
          <a:p>
            <a:pPr algn="ctr"/>
            <a:r>
              <a:rPr lang="en-US" dirty="0" smtClean="0"/>
              <a:t> GA Game Developers Assoc.</a:t>
            </a:r>
            <a:endParaRPr lang="en-US" dirty="0"/>
          </a:p>
        </p:txBody>
      </p:sp>
    </p:spTree>
    <p:extLst>
      <p:ext uri="{BB962C8B-B14F-4D97-AF65-F5344CB8AC3E}">
        <p14:creationId xmlns="" xmlns:p14="http://schemas.microsoft.com/office/powerpoint/2010/main" val="3418673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u="sng" dirty="0"/>
              <a:t>Utility Patent Damages – Lost Profits </a:t>
            </a:r>
            <a:r>
              <a:rPr lang="en-US" u="sng" dirty="0" smtClean="0"/>
              <a:t>(cont.)</a:t>
            </a:r>
            <a:endParaRPr lang="en-US" dirty="0"/>
          </a:p>
          <a:p>
            <a:pPr marL="0" indent="0" algn="just">
              <a:buNone/>
            </a:pPr>
            <a:endParaRPr lang="en-US" dirty="0" smtClean="0"/>
          </a:p>
          <a:p>
            <a:pPr marL="0" indent="0" algn="just">
              <a:buNone/>
            </a:pPr>
            <a:r>
              <a:rPr lang="en-US" dirty="0" smtClean="0"/>
              <a:t>You </a:t>
            </a:r>
            <a:r>
              <a:rPr lang="en-US" dirty="0"/>
              <a:t>must allocate the lost profits based upon </a:t>
            </a:r>
            <a:r>
              <a:rPr lang="en-US" dirty="0" smtClean="0"/>
              <a:t>the </a:t>
            </a:r>
            <a:r>
              <a:rPr lang="en-US" dirty="0"/>
              <a:t>customer demand for the patented feature of the infringing products. That is, you must determine which profits derive from the patented invention that Samsung sells, and not from other features of the infringing products.</a:t>
            </a:r>
          </a:p>
          <a:p>
            <a:pPr marL="0" indent="0">
              <a:buNone/>
            </a:pPr>
            <a:endParaRPr lang="en-US" dirty="0"/>
          </a:p>
        </p:txBody>
      </p:sp>
      <p:sp>
        <p:nvSpPr>
          <p:cNvPr id="6" name="Slide Number Placeholder 5"/>
          <p:cNvSpPr>
            <a:spLocks noGrp="1"/>
          </p:cNvSpPr>
          <p:nvPr>
            <p:ph type="sldNum" sz="quarter" idx="12"/>
          </p:nvPr>
        </p:nvSpPr>
        <p:spPr/>
        <p:txBody>
          <a:bodyPr/>
          <a:lstStyle/>
          <a:p>
            <a:fld id="{1AD82692-C366-4B95-92CB-50A74B9D2DFE}"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98965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u="sng" dirty="0"/>
              <a:t>Utility Patent Damages – Reasonable </a:t>
            </a:r>
            <a:r>
              <a:rPr lang="en-US" u="sng" dirty="0" smtClean="0"/>
              <a:t>Royalty </a:t>
            </a:r>
            <a:r>
              <a:rPr lang="en-US" u="sng" dirty="0"/>
              <a:t>– </a:t>
            </a:r>
            <a:r>
              <a:rPr lang="en-US" u="sng" dirty="0" smtClean="0"/>
              <a:t>Entitlement</a:t>
            </a:r>
          </a:p>
          <a:p>
            <a:endParaRPr lang="en-US" dirty="0"/>
          </a:p>
          <a:p>
            <a:pPr marL="0" indent="0" algn="just">
              <a:buNone/>
            </a:pPr>
            <a:r>
              <a:rPr lang="en-US" dirty="0" smtClean="0"/>
              <a:t>If </a:t>
            </a:r>
            <a:r>
              <a:rPr lang="en-US" dirty="0"/>
              <a:t>Apple has not proved its claim for lost profits, or has proved its claim for lost profits for only a portion of the infringing sales, then Apple should be awarded a reasonable royalty for all </a:t>
            </a:r>
            <a:r>
              <a:rPr lang="en-US" dirty="0" smtClean="0"/>
              <a:t>infringing Samsung </a:t>
            </a:r>
            <a:r>
              <a:rPr lang="en-US" dirty="0"/>
              <a:t>sales for which Apple has not been awarded lost profits damages.</a:t>
            </a:r>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78907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t>Design Patents</a:t>
            </a:r>
            <a:endParaRPr lang="en-US" sz="3200" b="1" u="sng" dirty="0"/>
          </a:p>
        </p:txBody>
      </p:sp>
      <p:sp>
        <p:nvSpPr>
          <p:cNvPr id="3" name="Content Placeholder 2"/>
          <p:cNvSpPr>
            <a:spLocks noGrp="1"/>
          </p:cNvSpPr>
          <p:nvPr>
            <p:ph idx="1"/>
          </p:nvPr>
        </p:nvSpPr>
        <p:spPr/>
        <p:txBody>
          <a:bodyPr/>
          <a:lstStyle/>
          <a:p>
            <a:pPr marL="0" indent="0" algn="just">
              <a:spcAft>
                <a:spcPts val="600"/>
              </a:spcAft>
              <a:buNone/>
            </a:pPr>
            <a:r>
              <a:rPr lang="en-US" dirty="0" smtClean="0"/>
              <a:t>[A design patent is a patent granted on the ornamental design of a functional item</a:t>
            </a:r>
            <a:r>
              <a:rPr lang="en-US" dirty="0" smtClean="0"/>
              <a:t>. It can apply to screens and icons]</a:t>
            </a:r>
            <a:endParaRPr lang="en-US" dirty="0" smtClean="0"/>
          </a:p>
          <a:p>
            <a:pPr marL="0" indent="0" algn="just">
              <a:buNone/>
            </a:pPr>
            <a:r>
              <a:rPr lang="en-US" dirty="0" smtClean="0"/>
              <a:t>Unlike utility patents, a design patent can have only one claim.  That claim covers all the figures in the patent.  It is permissible to illustrate more than one embodiment of a design in a single design patent application.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510121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Design </a:t>
            </a:r>
            <a:r>
              <a:rPr lang="en-US" b="1" u="sng" dirty="0" smtClean="0"/>
              <a:t>Patents (cont.)</a:t>
            </a:r>
            <a:r>
              <a:rPr lang="en-US" b="1" dirty="0"/>
              <a:t/>
            </a:r>
            <a:br>
              <a:rPr lang="en-US" b="1" dirty="0"/>
            </a:br>
            <a:endParaRPr lang="en-US" b="1" dirty="0"/>
          </a:p>
        </p:txBody>
      </p:sp>
      <p:sp>
        <p:nvSpPr>
          <p:cNvPr id="3" name="Content Placeholder 2"/>
          <p:cNvSpPr>
            <a:spLocks noGrp="1"/>
          </p:cNvSpPr>
          <p:nvPr>
            <p:ph idx="1"/>
          </p:nvPr>
        </p:nvSpPr>
        <p:spPr/>
        <p:txBody>
          <a:bodyPr/>
          <a:lstStyle/>
          <a:p>
            <a:pPr marL="0" indent="0" algn="just">
              <a:buNone/>
            </a:pPr>
            <a:r>
              <a:rPr lang="en-US" dirty="0" smtClean="0"/>
              <a:t>To </a:t>
            </a:r>
            <a:r>
              <a:rPr lang="en-US" dirty="0"/>
              <a:t>determine direct infringement of a design patent, you must compare the overall appearances of the accused design and the claimed design.</a:t>
            </a:r>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6733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Design Patents (cont.)</a:t>
            </a:r>
            <a:r>
              <a:rPr lang="en-US" sz="3200" b="1" dirty="0"/>
              <a:t/>
            </a:r>
            <a:br>
              <a:rPr lang="en-US" sz="3200" b="1" dirty="0"/>
            </a:br>
            <a:endParaRPr lang="en-US" sz="3200" b="1" dirty="0"/>
          </a:p>
        </p:txBody>
      </p:sp>
      <p:sp>
        <p:nvSpPr>
          <p:cNvPr id="3" name="Content Placeholder 2"/>
          <p:cNvSpPr>
            <a:spLocks noGrp="1"/>
          </p:cNvSpPr>
          <p:nvPr>
            <p:ph idx="1"/>
          </p:nvPr>
        </p:nvSpPr>
        <p:spPr/>
        <p:txBody>
          <a:bodyPr>
            <a:normAutofit/>
          </a:bodyPr>
          <a:lstStyle/>
          <a:p>
            <a:pPr marL="0" indent="0" algn="just">
              <a:buNone/>
            </a:pPr>
            <a:r>
              <a:rPr lang="en-US" dirty="0" smtClean="0"/>
              <a:t>If </a:t>
            </a:r>
            <a:r>
              <a:rPr lang="en-US" dirty="0"/>
              <a:t>you find by a preponderance of the evidence that the overall appearance of an accused Samsung design is substantially the same as the overall appearance of the claimed Apple design patent, and that the accused design was made, used, sold, offered for sale, or imported within the United States, you must find that the accused design infringed the claimed design.</a:t>
            </a:r>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936139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Design Patents (cont</a:t>
            </a:r>
            <a:r>
              <a:rPr lang="en-US" sz="3200" b="1" u="sng" dirty="0" smtClean="0"/>
              <a:t>.)</a:t>
            </a:r>
            <a:endParaRPr lang="en-US" sz="3200" b="1" dirty="0"/>
          </a:p>
        </p:txBody>
      </p:sp>
      <p:sp>
        <p:nvSpPr>
          <p:cNvPr id="3" name="Content Placeholder 2"/>
          <p:cNvSpPr>
            <a:spLocks noGrp="1"/>
          </p:cNvSpPr>
          <p:nvPr>
            <p:ph idx="1"/>
          </p:nvPr>
        </p:nvSpPr>
        <p:spPr/>
        <p:txBody>
          <a:bodyPr>
            <a:normAutofit/>
          </a:bodyPr>
          <a:lstStyle/>
          <a:p>
            <a:pPr marL="0" indent="0" algn="just">
              <a:buNone/>
            </a:pPr>
            <a:r>
              <a:rPr lang="en-US" dirty="0" smtClean="0"/>
              <a:t>Two </a:t>
            </a:r>
            <a:r>
              <a:rPr lang="en-US" dirty="0"/>
              <a:t>designs are substantially the same if, in the eye of an ordinary observer, giving such attention as a purchaser usually gives, the resemblance between the two designs is such as to deceive such an observer, inducing him to purchase </a:t>
            </a:r>
            <a:r>
              <a:rPr lang="en-US" dirty="0" smtClean="0"/>
              <a:t> one </a:t>
            </a:r>
            <a:r>
              <a:rPr lang="en-US" dirty="0"/>
              <a:t>supposing it </a:t>
            </a:r>
            <a:r>
              <a:rPr lang="en-US" dirty="0" smtClean="0"/>
              <a:t>to  </a:t>
            </a:r>
            <a:r>
              <a:rPr lang="en-US" dirty="0"/>
              <a:t>be the other. </a:t>
            </a:r>
            <a:r>
              <a:rPr lang="en-US" dirty="0" smtClean="0"/>
              <a:t>  You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589818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Design Patents (cont.)</a:t>
            </a:r>
            <a:br>
              <a:rPr lang="en-US" sz="3200" b="1" u="sng" dirty="0"/>
            </a:br>
            <a:endParaRPr lang="en-US" sz="3200" b="1" dirty="0"/>
          </a:p>
        </p:txBody>
      </p:sp>
      <p:sp>
        <p:nvSpPr>
          <p:cNvPr id="3" name="Content Placeholder 2"/>
          <p:cNvSpPr>
            <a:spLocks noGrp="1"/>
          </p:cNvSpPr>
          <p:nvPr>
            <p:ph idx="1"/>
          </p:nvPr>
        </p:nvSpPr>
        <p:spPr/>
        <p:txBody>
          <a:bodyPr>
            <a:normAutofit/>
          </a:bodyPr>
          <a:lstStyle/>
          <a:p>
            <a:pPr marL="0" indent="0" algn="just">
              <a:buNone/>
            </a:pPr>
            <a:r>
              <a:rPr lang="en-US" dirty="0" smtClean="0"/>
              <a:t>do </a:t>
            </a:r>
            <a:r>
              <a:rPr lang="en-US" dirty="0"/>
              <a:t>not need, however, to </a:t>
            </a:r>
            <a:r>
              <a:rPr lang="en-US" dirty="0" smtClean="0"/>
              <a:t>find that </a:t>
            </a:r>
            <a:r>
              <a:rPr lang="en-US" dirty="0"/>
              <a:t>any purchasers actually were deceived or confused by the appearance of the accused Samsung products. You should consider any perceived similarities or differences between the patented and accused designs. Minor differences should not prevent a finding of infringement.</a:t>
            </a:r>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311028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u="sng" dirty="0"/>
              <a:t>Design Patents – Obviousness</a:t>
            </a:r>
            <a:endParaRPr lang="en-US" dirty="0"/>
          </a:p>
          <a:p>
            <a:pPr marL="0" indent="0">
              <a:buNone/>
            </a:pPr>
            <a:endParaRPr lang="en-US" dirty="0"/>
          </a:p>
          <a:p>
            <a:pPr marL="0" indent="0" algn="just">
              <a:buNone/>
            </a:pPr>
            <a:r>
              <a:rPr lang="en-US" dirty="0"/>
              <a:t>Even if a design is not anticipated by a single reference, it may still be invalid if the claimed design would have been obvious to a designer of ordinary skill in the field at the time the design was made.</a:t>
            </a:r>
          </a:p>
          <a:p>
            <a:pPr marL="0" indent="0">
              <a:buNone/>
            </a:pPr>
            <a:r>
              <a:rPr lang="en-US" dirty="0"/>
              <a:t> </a:t>
            </a:r>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4162636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u="sng" dirty="0"/>
              <a:t>Defendants’ Profits</a:t>
            </a:r>
            <a:endParaRPr lang="en-US" dirty="0"/>
          </a:p>
          <a:p>
            <a:pPr marL="0" indent="0">
              <a:buNone/>
            </a:pPr>
            <a:endParaRPr lang="en-US" dirty="0"/>
          </a:p>
          <a:p>
            <a:pPr marL="0" indent="0" algn="just">
              <a:buNone/>
            </a:pPr>
            <a:r>
              <a:rPr lang="en-US" dirty="0"/>
              <a:t>If you find infringement by any Samsung defendant and do not find Apple’s design patents are invalid, you may award Apple that Samsung defendant’s total profit attributable to the infringing products.</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416899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a:t>Design Patent Damages - Lost Profits</a:t>
            </a:r>
            <a:endParaRPr lang="en-US" dirty="0"/>
          </a:p>
          <a:p>
            <a:pPr marL="0" indent="0">
              <a:buNone/>
            </a:pPr>
            <a:endParaRPr lang="en-US" dirty="0"/>
          </a:p>
          <a:p>
            <a:pPr marL="0" indent="0" algn="just">
              <a:buNone/>
            </a:pPr>
            <a:r>
              <a:rPr lang="en-US" dirty="0"/>
              <a:t>Apple may alternatively recover compensatory damages in the form of lost profits. As previously explained, Apple may not recover both Samsung’s profits and compensatory damages on each sale </a:t>
            </a:r>
            <a:r>
              <a:rPr lang="en-US" dirty="0" smtClean="0"/>
              <a:t>of </a:t>
            </a:r>
            <a:r>
              <a:rPr lang="en-US" dirty="0"/>
              <a:t>an infringing product.</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19</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377481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smtClean="0"/>
              <a:t>This presentation is provided for general educational purposes only and does not constitute legal advice.  For legal advice you must consult with your own attorney.</a:t>
            </a:r>
            <a:endParaRPr lang="en-US" dirty="0"/>
          </a:p>
        </p:txBody>
      </p:sp>
      <p:sp>
        <p:nvSpPr>
          <p:cNvPr id="4" name="Footer Placeholder 3"/>
          <p:cNvSpPr>
            <a:spLocks noGrp="1"/>
          </p:cNvSpPr>
          <p:nvPr>
            <p:ph type="ftr" sz="quarter" idx="11"/>
          </p:nvPr>
        </p:nvSpPr>
        <p:spPr/>
        <p:txBody>
          <a:bodyPr/>
          <a:lstStyle/>
          <a:p>
            <a:r>
              <a:rPr lang="en-US" smtClean="0"/>
              <a:t>By Rob Hassett Casey Gilson P.C., Atlanta, GA © 2012 Rob Hassett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u="sng" dirty="0"/>
              <a:t>Design Patent Damages – Reasonable Royalty</a:t>
            </a:r>
            <a:endParaRPr lang="en-US" dirty="0"/>
          </a:p>
          <a:p>
            <a:pPr marL="0" indent="0">
              <a:buNone/>
            </a:pPr>
            <a:endParaRPr lang="en-US" dirty="0"/>
          </a:p>
          <a:p>
            <a:pPr marL="0" indent="0" algn="just">
              <a:buNone/>
            </a:pPr>
            <a:r>
              <a:rPr lang="en-US" dirty="0"/>
              <a:t>If Apple has not proved its claim for lost profits or has not proved its claim to Samsung’s profits, then Apple should be awarded a reasonable royalty for all infringing sales.… </a:t>
            </a:r>
          </a:p>
          <a:p>
            <a:pPr marL="0" indent="0">
              <a:buNone/>
            </a:pPr>
            <a:r>
              <a:rPr lang="en-US" dirty="0"/>
              <a:t> </a:t>
            </a:r>
          </a:p>
        </p:txBody>
      </p:sp>
      <p:sp>
        <p:nvSpPr>
          <p:cNvPr id="5" name="Slide Number Placeholder 4"/>
          <p:cNvSpPr>
            <a:spLocks noGrp="1"/>
          </p:cNvSpPr>
          <p:nvPr>
            <p:ph type="sldNum" sz="quarter" idx="12"/>
          </p:nvPr>
        </p:nvSpPr>
        <p:spPr/>
        <p:txBody>
          <a:bodyPr/>
          <a:lstStyle/>
          <a:p>
            <a:fld id="{1AD82692-C366-4B95-92CB-50A74B9D2DFE}" type="slidenum">
              <a:rPr lang="en-US" smtClean="0"/>
              <a:pPr/>
              <a:t>20</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916531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u="sng" dirty="0"/>
              <a:t>Trade Dress Jury Instructions</a:t>
            </a:r>
            <a:endParaRPr lang="en-US" dirty="0"/>
          </a:p>
          <a:p>
            <a:pPr marL="0" indent="0">
              <a:buNone/>
            </a:pPr>
            <a:endParaRPr lang="en-US" dirty="0"/>
          </a:p>
          <a:p>
            <a:pPr marL="0" indent="0" algn="just">
              <a:buNone/>
            </a:pPr>
            <a:r>
              <a:rPr lang="en-US" dirty="0"/>
              <a:t>For each of Apple’s trade dress dilution and infringement claims, the first issue you will have to decide is whether the Apple trade dress is protectable (or valid). An asserted trade dress is only protectable if the trade dress design as a whole, as opposed to its individual features standing alone, is both distinctive and non-functional.</a:t>
            </a:r>
          </a:p>
          <a:p>
            <a:endParaRPr lang="en-US" dirty="0"/>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21</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444014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u="sng" dirty="0"/>
              <a:t>Trade Dress Dilution and Infringement – Definition of Trade Dress</a:t>
            </a:r>
            <a:endParaRPr lang="en-US" dirty="0"/>
          </a:p>
          <a:p>
            <a:pPr marL="0" indent="0">
              <a:buNone/>
            </a:pPr>
            <a:endParaRPr lang="en-US" dirty="0"/>
          </a:p>
          <a:p>
            <a:pPr marL="0" indent="0" algn="just">
              <a:buNone/>
            </a:pPr>
            <a:r>
              <a:rPr lang="en-US" dirty="0"/>
              <a:t>Trade dress is the non-functional physical detail and design of a product, which identifies the product’s source and distinguishes it from the products of </a:t>
            </a:r>
            <a:r>
              <a:rPr lang="en-US" dirty="0" smtClean="0"/>
              <a:t>others.</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22</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258433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a:t>Trade Dress Dilution and Infringement – </a:t>
            </a:r>
            <a:endParaRPr lang="en-US" u="sng" dirty="0" smtClean="0"/>
          </a:p>
          <a:p>
            <a:pPr marL="0" indent="0" algn="ctr">
              <a:buNone/>
            </a:pPr>
            <a:r>
              <a:rPr lang="en-US" u="sng" dirty="0" smtClean="0"/>
              <a:t>Definition </a:t>
            </a:r>
            <a:r>
              <a:rPr lang="en-US" u="sng" dirty="0"/>
              <a:t>of Trade </a:t>
            </a:r>
            <a:r>
              <a:rPr lang="en-US" u="sng" dirty="0" smtClean="0"/>
              <a:t>Dress (cont.)</a:t>
            </a:r>
            <a:endParaRPr lang="en-US" dirty="0"/>
          </a:p>
          <a:p>
            <a:endParaRPr lang="en-US" dirty="0" smtClean="0"/>
          </a:p>
          <a:p>
            <a:pPr marL="0" indent="0" algn="just">
              <a:buNone/>
            </a:pPr>
            <a:r>
              <a:rPr lang="en-US" dirty="0"/>
              <a:t>Trade dress is the product’s total image and overall appearance, and may include features such as size, shape, color, color combinations, texture, or graphics.</a:t>
            </a:r>
          </a:p>
          <a:p>
            <a:pPr marL="0" indent="0" algn="just">
              <a:buNone/>
            </a:pPr>
            <a:endParaRPr lang="en-US" dirty="0"/>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23</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909306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3200" u="sng" dirty="0"/>
              <a:t>Trade Dress Dilution and Infringement – </a:t>
            </a:r>
            <a:br>
              <a:rPr lang="en-US" sz="3200" u="sng" dirty="0"/>
            </a:br>
            <a:r>
              <a:rPr lang="en-US" sz="3200" u="sng" dirty="0"/>
              <a:t>Definition of Trade Dress (cont.)</a:t>
            </a:r>
            <a:r>
              <a:rPr lang="en-US" sz="3200" dirty="0"/>
              <a:t/>
            </a:r>
            <a:br>
              <a:rPr lang="en-US" sz="3200" dirty="0"/>
            </a:br>
            <a:endParaRPr lang="en-US" sz="3200" dirty="0"/>
          </a:p>
        </p:txBody>
      </p:sp>
      <p:sp>
        <p:nvSpPr>
          <p:cNvPr id="3" name="Content Placeholder 2"/>
          <p:cNvSpPr>
            <a:spLocks noGrp="1"/>
          </p:cNvSpPr>
          <p:nvPr>
            <p:ph idx="1"/>
          </p:nvPr>
        </p:nvSpPr>
        <p:spPr/>
        <p:txBody>
          <a:bodyPr>
            <a:normAutofit/>
          </a:bodyPr>
          <a:lstStyle/>
          <a:p>
            <a:pPr marL="0" indent="0" algn="just">
              <a:buNone/>
            </a:pPr>
            <a:r>
              <a:rPr lang="en-US" dirty="0" smtClean="0"/>
              <a:t> … Apple </a:t>
            </a:r>
            <a:r>
              <a:rPr lang="en-US" dirty="0"/>
              <a:t>trade dress is protectable if the trade dress:</a:t>
            </a:r>
          </a:p>
          <a:p>
            <a:pPr marL="0" indent="0" algn="just">
              <a:buNone/>
            </a:pPr>
            <a:r>
              <a:rPr lang="en-US" dirty="0" smtClean="0"/>
              <a:t>1</a:t>
            </a:r>
            <a:r>
              <a:rPr lang="en-US" dirty="0"/>
              <a:t>. 	has acquired distinctiveness through </a:t>
            </a:r>
            <a:r>
              <a:rPr lang="en-US" dirty="0" smtClean="0"/>
              <a:t>	secondary </a:t>
            </a:r>
            <a:r>
              <a:rPr lang="en-US" dirty="0"/>
              <a:t>	meaning; and</a:t>
            </a:r>
          </a:p>
          <a:p>
            <a:pPr marL="514350" indent="-514350" algn="just">
              <a:buAutoNum type="arabicPeriod" startAt="2"/>
            </a:pPr>
            <a:r>
              <a:rPr lang="en-US" dirty="0" smtClean="0"/>
              <a:t>is </a:t>
            </a:r>
            <a:r>
              <a:rPr lang="en-US" dirty="0"/>
              <a:t>non-functional</a:t>
            </a:r>
            <a:r>
              <a:rPr lang="en-US" dirty="0" smtClean="0"/>
              <a:t>.</a:t>
            </a:r>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24</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283225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spcAft>
                <a:spcPts val="600"/>
              </a:spcAft>
              <a:buNone/>
            </a:pPr>
            <a:r>
              <a:rPr lang="en-US" sz="2800" b="1" dirty="0" smtClean="0"/>
              <a:t>INFRINGEMENT—LIKELIHOOD OF CONFUSION</a:t>
            </a:r>
            <a:endParaRPr lang="en-US" sz="2800" dirty="0" smtClean="0"/>
          </a:p>
          <a:p>
            <a:pPr marL="0" indent="0" algn="just">
              <a:buNone/>
            </a:pPr>
            <a:r>
              <a:rPr lang="en-US" dirty="0" smtClean="0"/>
              <a:t>Apple </a:t>
            </a:r>
            <a:r>
              <a:rPr lang="en-US" dirty="0"/>
              <a:t>must prove by a preponderance of the evidence that a reasonably prudent consumer in the marketplace is likely to be confused about the source of [a Samsung product].  </a:t>
            </a:r>
          </a:p>
          <a:p>
            <a:pPr marL="0" indent="0" algn="just">
              <a:buNone/>
            </a:pPr>
            <a:r>
              <a:rPr lang="en-US" dirty="0" smtClean="0"/>
              <a:t>Apple </a:t>
            </a:r>
            <a:r>
              <a:rPr lang="en-US" dirty="0"/>
              <a:t>must show more than simply a possibility of such confusion.</a:t>
            </a:r>
          </a:p>
        </p:txBody>
      </p:sp>
      <p:sp>
        <p:nvSpPr>
          <p:cNvPr id="5" name="Slide Number Placeholder 4"/>
          <p:cNvSpPr>
            <a:spLocks noGrp="1"/>
          </p:cNvSpPr>
          <p:nvPr>
            <p:ph type="sldNum" sz="quarter" idx="12"/>
          </p:nvPr>
        </p:nvSpPr>
        <p:spPr/>
        <p:txBody>
          <a:bodyPr/>
          <a:lstStyle/>
          <a:p>
            <a:fld id="{1AD82692-C366-4B95-92CB-50A74B9D2DFE}" type="slidenum">
              <a:rPr lang="en-US" smtClean="0"/>
              <a:pPr/>
              <a:t>25</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49313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spcAft>
                <a:spcPts val="600"/>
              </a:spcAft>
              <a:buNone/>
            </a:pPr>
            <a:r>
              <a:rPr lang="en-US" sz="2800" b="1" dirty="0" smtClean="0"/>
              <a:t>DILUTION</a:t>
            </a:r>
          </a:p>
          <a:p>
            <a:pPr marL="0" indent="0" algn="just">
              <a:spcAft>
                <a:spcPts val="600"/>
              </a:spcAft>
              <a:buNone/>
            </a:pPr>
            <a:r>
              <a:rPr lang="en-US" sz="2800" dirty="0"/>
              <a:t>Apple contends that Samsung has diluted Apple’s asserted </a:t>
            </a:r>
            <a:r>
              <a:rPr lang="en-US" sz="2800" dirty="0" smtClean="0"/>
              <a:t>iPhone- </a:t>
            </a:r>
            <a:r>
              <a:rPr lang="en-US" sz="2800" dirty="0"/>
              <a:t>and iPad-related trade dresses.</a:t>
            </a:r>
          </a:p>
          <a:p>
            <a:pPr marL="0" indent="0" algn="just">
              <a:buNone/>
            </a:pPr>
            <a:r>
              <a:rPr lang="en-US" sz="2800" dirty="0"/>
              <a:t>“Dilution” means a lessening of the capacity of a famous trade dress to identify and </a:t>
            </a:r>
            <a:r>
              <a:rPr lang="en-US" sz="2800" dirty="0" smtClean="0"/>
              <a:t>distinguish goods </a:t>
            </a:r>
            <a:r>
              <a:rPr lang="en-US" sz="2800" dirty="0"/>
              <a:t>or services, regardless of the presence or absence of competition, actual or likely confusion</a:t>
            </a:r>
            <a:r>
              <a:rPr lang="en-US" sz="2800" dirty="0" smtClean="0"/>
              <a:t>, mistake</a:t>
            </a:r>
            <a:r>
              <a:rPr lang="en-US" sz="2800" dirty="0"/>
              <a:t>, deception, or economic injury.</a:t>
            </a:r>
            <a:endParaRPr lang="en-US" sz="2800" dirty="0" smtClean="0"/>
          </a:p>
        </p:txBody>
      </p:sp>
      <p:sp>
        <p:nvSpPr>
          <p:cNvPr id="5" name="Slide Number Placeholder 4"/>
          <p:cNvSpPr>
            <a:spLocks noGrp="1"/>
          </p:cNvSpPr>
          <p:nvPr>
            <p:ph type="sldNum" sz="quarter" idx="12"/>
          </p:nvPr>
        </p:nvSpPr>
        <p:spPr/>
        <p:txBody>
          <a:bodyPr/>
          <a:lstStyle/>
          <a:p>
            <a:fld id="{1AD82692-C366-4B95-92CB-50A74B9D2DFE}" type="slidenum">
              <a:rPr lang="en-US" smtClean="0"/>
              <a:pPr/>
              <a:t>26</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780944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spcAft>
                <a:spcPts val="600"/>
              </a:spcAft>
              <a:buNone/>
            </a:pPr>
            <a:r>
              <a:rPr lang="en-US" b="1" dirty="0"/>
              <a:t>TRADE DRESS DAMAGES IN GENERAL</a:t>
            </a:r>
          </a:p>
          <a:p>
            <a:pPr marL="0" indent="0" algn="just">
              <a:buNone/>
            </a:pPr>
            <a:r>
              <a:rPr lang="en-US" sz="3000" dirty="0"/>
              <a:t>If you find that Apple has proven by a </a:t>
            </a:r>
            <a:r>
              <a:rPr lang="en-US" sz="3000" dirty="0" smtClean="0"/>
              <a:t>prepon-derance </a:t>
            </a:r>
            <a:r>
              <a:rPr lang="en-US" sz="3000" dirty="0"/>
              <a:t>of the evidence that Samsung </a:t>
            </a:r>
            <a:r>
              <a:rPr lang="en-US" sz="3000" dirty="0" smtClean="0"/>
              <a:t>Electronics Company</a:t>
            </a:r>
            <a:r>
              <a:rPr lang="en-US" sz="3000" dirty="0"/>
              <a:t>, Samsung Electronics America, and/or Samsung Telecommunications America </a:t>
            </a:r>
            <a:r>
              <a:rPr lang="en-US" sz="3000" dirty="0" smtClean="0"/>
              <a:t>have diluted </a:t>
            </a:r>
            <a:r>
              <a:rPr lang="en-US" sz="3000" dirty="0"/>
              <a:t>or infringed upon any of Apple’s trade dresses, then there are two forms of monetary </a:t>
            </a:r>
            <a:r>
              <a:rPr lang="en-US" sz="3000" dirty="0" smtClean="0"/>
              <a:t>relief to </a:t>
            </a:r>
            <a:r>
              <a:rPr lang="en-US" sz="3000" dirty="0"/>
              <a:t>which Apple may be entitled: Apple’s actual damages or each Samsung entity’s profits.</a:t>
            </a:r>
          </a:p>
        </p:txBody>
      </p:sp>
      <p:sp>
        <p:nvSpPr>
          <p:cNvPr id="5" name="Slide Number Placeholder 4"/>
          <p:cNvSpPr>
            <a:spLocks noGrp="1"/>
          </p:cNvSpPr>
          <p:nvPr>
            <p:ph type="sldNum" sz="quarter" idx="12"/>
          </p:nvPr>
        </p:nvSpPr>
        <p:spPr/>
        <p:txBody>
          <a:bodyPr/>
          <a:lstStyle/>
          <a:p>
            <a:fld id="{1AD82692-C366-4B95-92CB-50A74B9D2DFE}" type="slidenum">
              <a:rPr lang="en-US" smtClean="0"/>
              <a:pPr/>
              <a:t>27</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101922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u="sng" dirty="0"/>
              <a:t>Apple’s Utility </a:t>
            </a:r>
            <a:r>
              <a:rPr lang="en-US" u="sng" dirty="0" smtClean="0"/>
              <a:t>Patents</a:t>
            </a:r>
            <a:endParaRPr lang="en-US" u="sng" dirty="0"/>
          </a:p>
          <a:p>
            <a:pPr marL="0" indent="0">
              <a:buNone/>
            </a:pPr>
            <a:endParaRPr lang="en-US" dirty="0" smtClean="0"/>
          </a:p>
          <a:p>
            <a:pPr marL="0" indent="0" algn="just">
              <a:spcBef>
                <a:spcPts val="0"/>
              </a:spcBef>
              <a:buNone/>
            </a:pPr>
            <a:r>
              <a:rPr lang="en-US" dirty="0" smtClean="0"/>
              <a:t>a.	U.S. Patent No. 7,469,381 (claim 19)  –  	List 	Scrolling and Document Translation, 	Scaling and Rotation on a Touch-Screen 	Display </a:t>
            </a:r>
            <a:r>
              <a:rPr lang="en-US" dirty="0"/>
              <a:t>– The direction of scrolling or </a:t>
            </a:r>
            <a:r>
              <a:rPr lang="en-US" dirty="0" smtClean="0"/>
              <a:t>	translation </a:t>
            </a:r>
            <a:r>
              <a:rPr lang="en-US" dirty="0"/>
              <a:t>may be reversed </a:t>
            </a:r>
            <a:r>
              <a:rPr lang="en-US" dirty="0" smtClean="0"/>
              <a:t>in response </a:t>
            </a:r>
            <a:r>
              <a:rPr lang="en-US" dirty="0"/>
              <a:t>to </a:t>
            </a:r>
            <a:r>
              <a:rPr lang="en-US" dirty="0" smtClean="0"/>
              <a:t>	intersecting </a:t>
            </a:r>
            <a:r>
              <a:rPr lang="en-US" dirty="0"/>
              <a:t>a virtual boundary corresponding </a:t>
            </a:r>
            <a:r>
              <a:rPr lang="en-US" dirty="0" smtClean="0"/>
              <a:t>	to a terminus </a:t>
            </a:r>
            <a:r>
              <a:rPr lang="en-US" dirty="0"/>
              <a:t>of the list or an edge of the </a:t>
            </a:r>
            <a:r>
              <a:rPr lang="en-US" dirty="0" smtClean="0"/>
              <a:t>	electronic </a:t>
            </a:r>
            <a:r>
              <a:rPr lang="en-US" dirty="0"/>
              <a:t>document</a:t>
            </a:r>
            <a:r>
              <a:rPr lang="en-US" dirty="0" smtClean="0"/>
              <a:t>.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28</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367242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u="sng" dirty="0"/>
              <a:t>Apple’s Utility </a:t>
            </a:r>
            <a:r>
              <a:rPr lang="en-US" u="sng" dirty="0" smtClean="0"/>
              <a:t>Patents (cont.)</a:t>
            </a:r>
            <a:endParaRPr lang="en-US" u="sng" dirty="0"/>
          </a:p>
          <a:p>
            <a:pPr marL="0" indent="0">
              <a:buNone/>
            </a:pPr>
            <a:endParaRPr lang="en-US" dirty="0" smtClean="0"/>
          </a:p>
          <a:p>
            <a:pPr marL="0" indent="0" algn="just">
              <a:buNone/>
            </a:pPr>
            <a:r>
              <a:rPr lang="en-US" dirty="0" smtClean="0"/>
              <a:t>For </a:t>
            </a:r>
            <a:r>
              <a:rPr lang="en-US" dirty="0"/>
              <a:t>example, during </a:t>
            </a:r>
            <a:r>
              <a:rPr lang="en-US" dirty="0" smtClean="0"/>
              <a:t>scrolling</a:t>
            </a:r>
            <a:r>
              <a:rPr lang="en-US" dirty="0"/>
              <a:t>, </a:t>
            </a:r>
            <a:r>
              <a:rPr lang="en-US" dirty="0" smtClean="0"/>
              <a:t>a </a:t>
            </a:r>
            <a:r>
              <a:rPr lang="en-US" dirty="0"/>
              <a:t>displayed portion of the list of items may appear to bounce off of a boundary of the window in the touch-sensitive display when a beginning or an end of the list of items is reached.</a:t>
            </a:r>
          </a:p>
          <a:p>
            <a:pPr marL="0" indent="0">
              <a:buNone/>
            </a:pPr>
            <a:endParaRPr lang="en-US"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1AD82692-C366-4B95-92CB-50A74B9D2DFE}" type="slidenum">
              <a:rPr lang="en-US" smtClean="0"/>
              <a:pPr/>
              <a:t>29</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62061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Apple, Inc. v. Samsung </a:t>
            </a:r>
            <a:r>
              <a:rPr lang="en-US" dirty="0" smtClean="0"/>
              <a:t>Electronics:     </a:t>
            </a:r>
            <a:r>
              <a:rPr lang="en-US" dirty="0" smtClean="0">
                <a:hlinkClick r:id="" action="ppaction://noaction"/>
              </a:rPr>
              <a:t>Page 04</a:t>
            </a:r>
            <a:endParaRPr lang="en-US" dirty="0" smtClean="0"/>
          </a:p>
          <a:p>
            <a:endParaRPr lang="en-US" dirty="0" smtClean="0"/>
          </a:p>
          <a:p>
            <a:r>
              <a:rPr lang="en-US" dirty="0" err="1" smtClean="0"/>
              <a:t>Crowdfunding</a:t>
            </a:r>
            <a:r>
              <a:rPr lang="en-US" dirty="0" smtClean="0"/>
              <a:t>:                                        </a:t>
            </a:r>
            <a:r>
              <a:rPr lang="en-US" dirty="0" smtClean="0">
                <a:hlinkClick r:id="rId2" action="ppaction://hlinksldjump"/>
              </a:rPr>
              <a:t>Page 48</a:t>
            </a:r>
            <a:endParaRPr lang="en-US" dirty="0" smtClean="0"/>
          </a:p>
          <a:p>
            <a:pPr>
              <a:buNone/>
            </a:pPr>
            <a:endParaRPr lang="en-US" dirty="0" smtClean="0"/>
          </a:p>
          <a:p>
            <a:r>
              <a:rPr lang="en-US" dirty="0" smtClean="0"/>
              <a:t>GA Tax Credits for V Game Dev            </a:t>
            </a:r>
            <a:r>
              <a:rPr lang="en-US" dirty="0" smtClean="0">
                <a:hlinkClick r:id="rId3" action="ppaction://hlinksldjump"/>
              </a:rPr>
              <a:t>Page 58</a:t>
            </a: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By Rob Hassett Casey Gilson P.C., Atlanta, GA © 2012 Rob Hassett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u="sng" dirty="0"/>
              <a:t>Apple’s Utility Patents (cont.)</a:t>
            </a:r>
          </a:p>
          <a:p>
            <a:pPr marL="0" indent="0">
              <a:buNone/>
            </a:pPr>
            <a:endParaRPr lang="en-US" dirty="0" smtClean="0"/>
          </a:p>
          <a:p>
            <a:pPr marL="0" indent="0" algn="just">
              <a:buNone/>
            </a:pPr>
            <a:r>
              <a:rPr lang="en-US" dirty="0" smtClean="0"/>
              <a:t>b</a:t>
            </a:r>
            <a:r>
              <a:rPr lang="en-US" dirty="0"/>
              <a:t>. 	U.S. Patent No. 7,844,915 (claim 8</a:t>
            </a:r>
            <a:r>
              <a:rPr lang="en-US" dirty="0" smtClean="0"/>
              <a:t>) - 	Application </a:t>
            </a:r>
            <a:r>
              <a:rPr lang="en-US" dirty="0"/>
              <a:t>Programming Interfaces </a:t>
            </a:r>
            <a:r>
              <a:rPr lang="en-US" dirty="0" smtClean="0"/>
              <a:t>for 	Scrolling </a:t>
            </a:r>
            <a:r>
              <a:rPr lang="en-US" dirty="0"/>
              <a:t>Operations</a:t>
            </a:r>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30</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229298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u="sng" dirty="0"/>
              <a:t>Apple’s Utility Patents (cont.)</a:t>
            </a:r>
          </a:p>
          <a:p>
            <a:pPr marL="0" indent="0">
              <a:buNone/>
            </a:pPr>
            <a:endParaRPr lang="en-US" dirty="0" smtClean="0"/>
          </a:p>
          <a:p>
            <a:pPr marL="0" indent="0" algn="just">
              <a:buNone/>
            </a:pPr>
            <a:r>
              <a:rPr lang="en-US" dirty="0"/>
              <a:t>c. 	U.S. Patent No. 7,864,163 (claim 50</a:t>
            </a:r>
            <a:r>
              <a:rPr lang="en-US" dirty="0" smtClean="0"/>
              <a:t>) – 	Portable electronic device, method, and 	graphical user interface for displaying 	structured electronic documents – 	includes </a:t>
            </a:r>
            <a:r>
              <a:rPr lang="en-US" dirty="0"/>
              <a:t>touch-screen tap-to- zoom feature </a:t>
            </a:r>
          </a:p>
          <a:p>
            <a:pPr marL="0" indent="0" algn="just">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535113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600"/>
              </a:spcBef>
              <a:spcAft>
                <a:spcPts val="600"/>
              </a:spcAft>
            </a:pPr>
            <a:r>
              <a:rPr lang="en-US" sz="3600" b="1" u="sng" dirty="0" smtClean="0"/>
              <a:t/>
            </a:r>
            <a:br>
              <a:rPr lang="en-US" sz="3600" b="1" u="sng" dirty="0" smtClean="0"/>
            </a:br>
            <a:r>
              <a:rPr lang="en-US" sz="3300" b="1" u="sng" dirty="0" smtClean="0"/>
              <a:t>Apple Design Patent No. D618,677 – Ornamental Design Of The Electronic Device As Shown</a:t>
            </a:r>
            <a:r>
              <a:rPr lang="en-US" sz="3600" b="1" u="sng" dirty="0" smtClean="0"/>
              <a:t/>
            </a:r>
            <a:br>
              <a:rPr lang="en-US" sz="3600" b="1" u="sng" dirty="0" smtClean="0"/>
            </a:br>
            <a:endParaRPr lang="en-US" dirty="0"/>
          </a:p>
        </p:txBody>
      </p:sp>
      <p:sp>
        <p:nvSpPr>
          <p:cNvPr id="3" name="Text Placeholder 2"/>
          <p:cNvSpPr>
            <a:spLocks noGrp="1"/>
          </p:cNvSpPr>
          <p:nvPr>
            <p:ph type="body" idx="1"/>
          </p:nvPr>
        </p:nvSpPr>
        <p:spPr/>
        <p:txBody>
          <a:bodyPr>
            <a:normAutofit/>
          </a:bodyPr>
          <a:lstStyle/>
          <a:p>
            <a:pPr>
              <a:spcBef>
                <a:spcPts val="600"/>
              </a:spcBef>
            </a:pPr>
            <a:r>
              <a:rPr lang="en-US" sz="2200" dirty="0"/>
              <a:t>Apple Design Patent D618,677</a:t>
            </a:r>
          </a:p>
        </p:txBody>
      </p:sp>
      <p:pic>
        <p:nvPicPr>
          <p:cNvPr id="9" name="Content Placeholder 5"/>
          <p:cNvPicPr>
            <a:picLocks noGrp="1"/>
          </p:cNvPicPr>
          <p:nvPr>
            <p:ph sz="half" idx="2"/>
          </p:nvPr>
        </p:nvPicPr>
        <p:blipFill>
          <a:blip r:embed="rId2" cstate="print">
            <a:extLst>
              <a:ext uri="{28A0092B-C50C-407E-A947-70E740481C1C}">
                <a14:useLocalDpi xmlns="" xmlns:a14="http://schemas.microsoft.com/office/drawing/2010/main" val="0"/>
              </a:ext>
            </a:extLst>
          </a:blip>
          <a:stretch>
            <a:fillRect/>
          </a:stretch>
        </p:blipFill>
        <p:spPr bwMode="auto">
          <a:xfrm>
            <a:off x="1140851" y="2174875"/>
            <a:ext cx="2672886" cy="3951288"/>
          </a:xfrm>
          <a:prstGeom prst="rect">
            <a:avLst/>
          </a:prstGeom>
          <a:noFill/>
          <a:ln>
            <a:noFill/>
          </a:ln>
        </p:spPr>
      </p:pic>
      <p:sp>
        <p:nvSpPr>
          <p:cNvPr id="7" name="Text Placeholder 6"/>
          <p:cNvSpPr>
            <a:spLocks noGrp="1"/>
          </p:cNvSpPr>
          <p:nvPr>
            <p:ph type="body" sz="quarter" idx="3"/>
          </p:nvPr>
        </p:nvSpPr>
        <p:spPr/>
        <p:txBody>
          <a:bodyPr>
            <a:normAutofit fontScale="92500" lnSpcReduction="20000"/>
          </a:bodyPr>
          <a:lstStyle/>
          <a:p>
            <a:r>
              <a:rPr lang="en-US" dirty="0" smtClean="0"/>
              <a:t>Samsung Fascinate which infringes upon </a:t>
            </a:r>
            <a:r>
              <a:rPr lang="en-US" dirty="0"/>
              <a:t>D618,677</a:t>
            </a:r>
          </a:p>
        </p:txBody>
      </p:sp>
      <p:pic>
        <p:nvPicPr>
          <p:cNvPr id="10" name="Content Placeholder 9" descr="\\Cgatpdc01\UserData\Desktop\dti\Desktop\New folder (2)\fascinate.jpg"/>
          <p:cNvPicPr>
            <a:picLocks noGrp="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bwMode="auto">
          <a:xfrm>
            <a:off x="5356519" y="2174875"/>
            <a:ext cx="2618787" cy="3951288"/>
          </a:xfrm>
          <a:prstGeom prst="rect">
            <a:avLst/>
          </a:prstGeom>
          <a:noFill/>
          <a:ln>
            <a:noFill/>
          </a:ln>
        </p:spPr>
      </p:pic>
      <p:sp>
        <p:nvSpPr>
          <p:cNvPr id="5" name="Slide Number Placeholder 4"/>
          <p:cNvSpPr>
            <a:spLocks noGrp="1"/>
          </p:cNvSpPr>
          <p:nvPr>
            <p:ph type="sldNum" sz="quarter" idx="12"/>
          </p:nvPr>
        </p:nvSpPr>
        <p:spPr/>
        <p:txBody>
          <a:bodyPr/>
          <a:lstStyle/>
          <a:p>
            <a:fld id="{1AD82692-C366-4B95-92CB-50A74B9D2DFE}" type="slidenum">
              <a:rPr lang="en-US" smtClean="0"/>
              <a:pPr/>
              <a:t>32</a:t>
            </a:fld>
            <a:endParaRPr lang="en-US" dirty="0"/>
          </a:p>
        </p:txBody>
      </p:sp>
      <p:sp>
        <p:nvSpPr>
          <p:cNvPr id="8" name="Footer Placeholder 7"/>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724086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u="sng" dirty="0" smtClean="0"/>
              <a:t>Apple Design Patent No. D593,087 – Ornamental Design Of The Electronic Device As Shown</a:t>
            </a:r>
            <a:endParaRPr lang="en-US" sz="3200" dirty="0"/>
          </a:p>
        </p:txBody>
      </p:sp>
      <p:sp>
        <p:nvSpPr>
          <p:cNvPr id="3" name="Text Placeholder 2"/>
          <p:cNvSpPr>
            <a:spLocks noGrp="1"/>
          </p:cNvSpPr>
          <p:nvPr>
            <p:ph type="body" idx="1"/>
          </p:nvPr>
        </p:nvSpPr>
        <p:spPr/>
        <p:txBody>
          <a:bodyPr/>
          <a:lstStyle/>
          <a:p>
            <a:pPr>
              <a:spcBef>
                <a:spcPts val="0"/>
              </a:spcBef>
            </a:pPr>
            <a:r>
              <a:rPr lang="en-US" dirty="0" smtClean="0"/>
              <a:t>Apple’s Patent No. D593,087</a:t>
            </a:r>
            <a:endParaRPr lang="en-US" dirty="0"/>
          </a:p>
        </p:txBody>
      </p:sp>
      <p:sp>
        <p:nvSpPr>
          <p:cNvPr id="7" name="Content Placeholder 6"/>
          <p:cNvSpPr>
            <a:spLocks noGrp="1"/>
          </p:cNvSpPr>
          <p:nvPr>
            <p:ph sz="half" idx="2"/>
          </p:nvPr>
        </p:nvSpPr>
        <p:spPr/>
        <p:txBody>
          <a:bodyPr/>
          <a:lstStyle/>
          <a:p>
            <a:endParaRPr lang="en-US" dirty="0"/>
          </a:p>
        </p:txBody>
      </p:sp>
      <p:sp>
        <p:nvSpPr>
          <p:cNvPr id="8" name="Text Placeholder 7"/>
          <p:cNvSpPr>
            <a:spLocks noGrp="1"/>
          </p:cNvSpPr>
          <p:nvPr>
            <p:ph type="body" sz="quarter" idx="3"/>
          </p:nvPr>
        </p:nvSpPr>
        <p:spPr>
          <a:xfrm>
            <a:off x="4467665" y="1561832"/>
            <a:ext cx="4219135" cy="639762"/>
          </a:xfrm>
        </p:spPr>
        <p:txBody>
          <a:bodyPr>
            <a:noAutofit/>
          </a:bodyPr>
          <a:lstStyle/>
          <a:p>
            <a:r>
              <a:rPr lang="en-US" sz="2200" dirty="0"/>
              <a:t>Samsung’s Galaxy S4G Infringes upon Apple’s Patent No. </a:t>
            </a:r>
            <a:r>
              <a:rPr lang="en-US" sz="2200" dirty="0" smtClean="0"/>
              <a:t>D593,087</a:t>
            </a:r>
            <a:endParaRPr lang="en-US" sz="2200"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33</a:t>
            </a:fld>
            <a:endParaRPr lang="en-US" dirty="0"/>
          </a:p>
        </p:txBody>
      </p:sp>
      <p:pic>
        <p:nvPicPr>
          <p:cNvPr id="6" name="Content Placeholder 5"/>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5265" y="2209800"/>
            <a:ext cx="3962400" cy="3810000"/>
          </a:xfrm>
          <a:prstGeom prst="rect">
            <a:avLst/>
          </a:prstGeom>
          <a:noFill/>
          <a:ln>
            <a:noFill/>
          </a:ln>
        </p:spPr>
      </p:pic>
      <p:pic>
        <p:nvPicPr>
          <p:cNvPr id="10" name="Picture Placeholder 8"/>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a:off x="4760912" y="2245519"/>
            <a:ext cx="3810000" cy="3810000"/>
          </a:xfrm>
        </p:spPr>
      </p:pic>
      <p:sp>
        <p:nvSpPr>
          <p:cNvPr id="9" name="Footer Placeholder 8"/>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055750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b="1" u="sng" dirty="0" smtClean="0"/>
              <a:t>Apple’s Design Patent No. D604,305 - Graphical User Interface For A Display Screen Or Portion Thereof</a:t>
            </a:r>
            <a:endParaRPr lang="en-US" sz="3200" b="1" u="sng" dirty="0"/>
          </a:p>
        </p:txBody>
      </p:sp>
      <p:sp>
        <p:nvSpPr>
          <p:cNvPr id="7" name="Text Placeholder 6"/>
          <p:cNvSpPr>
            <a:spLocks noGrp="1"/>
          </p:cNvSpPr>
          <p:nvPr>
            <p:ph type="body" idx="1"/>
          </p:nvPr>
        </p:nvSpPr>
        <p:spPr/>
        <p:txBody>
          <a:bodyPr>
            <a:normAutofit fontScale="40000" lnSpcReduction="20000"/>
          </a:bodyPr>
          <a:lstStyle/>
          <a:p>
            <a:endParaRPr lang="en-US" dirty="0" smtClean="0"/>
          </a:p>
          <a:p>
            <a:pPr algn="just"/>
            <a:r>
              <a:rPr lang="en-US" sz="6800" dirty="0" smtClean="0"/>
              <a:t>Apple’s D604,305</a:t>
            </a:r>
            <a:endParaRPr lang="en-US" sz="6800" dirty="0"/>
          </a:p>
        </p:txBody>
      </p:sp>
      <p:sp>
        <p:nvSpPr>
          <p:cNvPr id="8" name="Text Placeholder 7"/>
          <p:cNvSpPr>
            <a:spLocks noGrp="1"/>
          </p:cNvSpPr>
          <p:nvPr>
            <p:ph type="body" sz="quarter" idx="3"/>
          </p:nvPr>
        </p:nvSpPr>
        <p:spPr/>
        <p:txBody>
          <a:bodyPr>
            <a:normAutofit fontScale="92500" lnSpcReduction="20000"/>
          </a:bodyPr>
          <a:lstStyle/>
          <a:p>
            <a:pPr algn="just"/>
            <a:r>
              <a:rPr lang="en-US" dirty="0" smtClean="0"/>
              <a:t>Samsung’s Captivate </a:t>
            </a:r>
            <a:r>
              <a:rPr lang="en-US" dirty="0"/>
              <a:t>which infringes upon </a:t>
            </a:r>
            <a:r>
              <a:rPr lang="en-US" dirty="0" smtClean="0"/>
              <a:t>Apple’s D604,305</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34</a:t>
            </a:fld>
            <a:endParaRPr lang="en-US" dirty="0"/>
          </a:p>
        </p:txBody>
      </p:sp>
      <p:pic>
        <p:nvPicPr>
          <p:cNvPr id="10" name="Content Placeholder 5"/>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2438400"/>
            <a:ext cx="2971800" cy="3657600"/>
          </a:xfrm>
          <a:prstGeom prst="rect">
            <a:avLst/>
          </a:prstGeom>
          <a:noFill/>
          <a:ln>
            <a:noFill/>
          </a:ln>
        </p:spPr>
      </p:pic>
      <p:pic>
        <p:nvPicPr>
          <p:cNvPr id="4098" name="Picture 2" descr="Q:\Seminars\Siege 2012\working folder\captivate.jpg"/>
          <p:cNvPicPr>
            <a:picLocks noGrp="1" noChangeAspect="1" noChangeArrowheads="1"/>
          </p:cNvPicPr>
          <p:nvPr>
            <p:ph sz="quarter" idx="4"/>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0912" y="2245519"/>
            <a:ext cx="3810000" cy="38100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880836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Apple’s Trade Dress Verdict</a:t>
            </a:r>
            <a:endParaRPr lang="en-US" b="1" u="sng" dirty="0"/>
          </a:p>
        </p:txBody>
      </p:sp>
      <p:sp>
        <p:nvSpPr>
          <p:cNvPr id="3" name="Content Placeholder 2"/>
          <p:cNvSpPr>
            <a:spLocks noGrp="1"/>
          </p:cNvSpPr>
          <p:nvPr>
            <p:ph idx="1"/>
          </p:nvPr>
        </p:nvSpPr>
        <p:spPr>
          <a:xfrm>
            <a:off x="457200" y="1447800"/>
            <a:ext cx="7620000" cy="4419600"/>
          </a:xfrm>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35</a:t>
            </a:fld>
            <a:endParaRPr lang="en-US" dirty="0"/>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5657" y="1447800"/>
            <a:ext cx="5682343"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863010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buNone/>
            </a:pPr>
            <a:r>
              <a:rPr lang="en-US" dirty="0"/>
              <a:t>U.S. Registration No. 3,470,983 – is a </a:t>
            </a:r>
            <a:r>
              <a:rPr lang="en-US" dirty="0" smtClean="0"/>
              <a:t>registered trade dress </a:t>
            </a:r>
            <a:r>
              <a:rPr lang="en-US" dirty="0"/>
              <a:t>for the overall design of the product, including the rectangular shape, the rounded corners, the silver edges, the black face, and the display of sixteen colorful icons</a:t>
            </a:r>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36</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801803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u="sng" dirty="0" smtClean="0"/>
              <a:t>Apple’s Registered Trade Dress</a:t>
            </a:r>
            <a:endParaRPr lang="en-US" sz="3200" b="1" u="sng" dirty="0"/>
          </a:p>
        </p:txBody>
      </p:sp>
      <p:sp>
        <p:nvSpPr>
          <p:cNvPr id="7" name="Text Placeholder 6"/>
          <p:cNvSpPr>
            <a:spLocks noGrp="1"/>
          </p:cNvSpPr>
          <p:nvPr>
            <p:ph type="body" idx="1"/>
          </p:nvPr>
        </p:nvSpPr>
        <p:spPr>
          <a:xfrm>
            <a:off x="457200" y="1219200"/>
            <a:ext cx="4040188" cy="803275"/>
          </a:xfrm>
        </p:spPr>
        <p:txBody>
          <a:bodyPr>
            <a:normAutofit/>
          </a:bodyPr>
          <a:lstStyle/>
          <a:p>
            <a:r>
              <a:rPr lang="en-US" sz="2000" dirty="0" smtClean="0"/>
              <a:t>Apple Registered Trade Dress</a:t>
            </a:r>
          </a:p>
          <a:p>
            <a:r>
              <a:rPr lang="en-US" sz="2000" dirty="0" smtClean="0"/>
              <a:t>No. 3,470,983</a:t>
            </a:r>
            <a:endParaRPr lang="en-US" sz="2000" dirty="0"/>
          </a:p>
        </p:txBody>
      </p:sp>
      <p:sp>
        <p:nvSpPr>
          <p:cNvPr id="9" name="Text Placeholder 8"/>
          <p:cNvSpPr>
            <a:spLocks noGrp="1"/>
          </p:cNvSpPr>
          <p:nvPr>
            <p:ph type="body" sz="quarter" idx="3"/>
          </p:nvPr>
        </p:nvSpPr>
        <p:spPr>
          <a:xfrm>
            <a:off x="4572000" y="1341438"/>
            <a:ext cx="4041775" cy="639762"/>
          </a:xfrm>
        </p:spPr>
        <p:txBody>
          <a:bodyPr>
            <a:noAutofit/>
          </a:bodyPr>
          <a:lstStyle/>
          <a:p>
            <a:r>
              <a:rPr lang="en-US" sz="2000" dirty="0" smtClean="0"/>
              <a:t>Samsung’s </a:t>
            </a:r>
            <a:r>
              <a:rPr lang="en-US" sz="2000" dirty="0"/>
              <a:t>Fascinate </a:t>
            </a:r>
            <a:r>
              <a:rPr lang="en-US" sz="2000" dirty="0" smtClean="0"/>
              <a:t>infringes upon Apple Trade Dress – No. 3,470,983</a:t>
            </a:r>
            <a:endParaRPr lang="en-US" sz="2000"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37</a:t>
            </a:fld>
            <a:endParaRPr lang="en-US" dirty="0"/>
          </a:p>
        </p:txBody>
      </p:sp>
      <p:sp>
        <p:nvSpPr>
          <p:cNvPr id="11" name="Content Placeholder 10"/>
          <p:cNvSpPr>
            <a:spLocks noGrp="1"/>
          </p:cNvSpPr>
          <p:nvPr>
            <p:ph sz="half" idx="2"/>
          </p:nvPr>
        </p:nvSpPr>
        <p:spPr>
          <a:xfrm>
            <a:off x="533400" y="2133600"/>
            <a:ext cx="3963988" cy="3798888"/>
          </a:xfrm>
        </p:spPr>
        <p:txBody>
          <a:bodyPr/>
          <a:lstStyle/>
          <a:p>
            <a:pPr marL="0" indent="0">
              <a:buNone/>
            </a:pPr>
            <a:endParaRPr lang="en-US" dirty="0"/>
          </a:p>
        </p:txBody>
      </p:sp>
      <p:pic>
        <p:nvPicPr>
          <p:cNvPr id="51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8110" y="2286000"/>
            <a:ext cx="2297769"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Content Placeholder 9" descr="\\Cgatpdc01\UserData\Desktop\dti\Desktop\New folder (2)\fascinate.jpg"/>
          <p:cNvPicPr>
            <a:picLocks noGrp="1"/>
          </p:cNvPicPr>
          <p:nvPr>
            <p:ph sz="quarter" idx="4"/>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2101056"/>
            <a:ext cx="2618787" cy="3951288"/>
          </a:xfrm>
          <a:prstGeom prst="rect">
            <a:avLst/>
          </a:prstGeom>
          <a:noFill/>
          <a:ln>
            <a:noFill/>
          </a:ln>
        </p:spPr>
      </p:pic>
      <p:sp>
        <p:nvSpPr>
          <p:cNvPr id="10" name="Footer Placeholder 9"/>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676722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1050" y="304800"/>
            <a:ext cx="7543800" cy="838200"/>
          </a:xfrm>
        </p:spPr>
        <p:txBody>
          <a:bodyPr>
            <a:noAutofit/>
          </a:bodyPr>
          <a:lstStyle/>
          <a:p>
            <a:r>
              <a:rPr lang="en-US" sz="3200" b="1" u="sng" dirty="0"/>
              <a:t>Apple’s Unregistered Trade Dress</a:t>
            </a:r>
            <a:br>
              <a:rPr lang="en-US" sz="3200" b="1" u="sng" dirty="0"/>
            </a:br>
            <a:r>
              <a:rPr lang="en-US" sz="3200" b="1" dirty="0"/>
              <a:t>(Jury found </a:t>
            </a:r>
            <a:r>
              <a:rPr lang="en-US" sz="3200" b="1" dirty="0" smtClean="0"/>
              <a:t>protectable)</a:t>
            </a:r>
            <a:endParaRPr lang="en-US" sz="3200" dirty="0"/>
          </a:p>
        </p:txBody>
      </p:sp>
      <p:sp>
        <p:nvSpPr>
          <p:cNvPr id="7" name="Content Placeholder 6"/>
          <p:cNvSpPr>
            <a:spLocks noGrp="1"/>
          </p:cNvSpPr>
          <p:nvPr>
            <p:ph sz="half" idx="1"/>
          </p:nvPr>
        </p:nvSpPr>
        <p:spPr>
          <a:xfrm>
            <a:off x="3124200" y="2468523"/>
            <a:ext cx="4038600" cy="3352800"/>
          </a:xfrm>
        </p:spPr>
        <p:txBody>
          <a:bodyPr/>
          <a:lstStyle/>
          <a:p>
            <a:endParaRPr lang="en-US" dirty="0" smtClean="0"/>
          </a:p>
          <a:p>
            <a:endParaRPr lang="en-US" dirty="0"/>
          </a:p>
          <a:p>
            <a:endParaRPr lang="en-US" dirty="0"/>
          </a:p>
        </p:txBody>
      </p:sp>
      <p:sp>
        <p:nvSpPr>
          <p:cNvPr id="8" name="Content Placeholder 7"/>
          <p:cNvSpPr>
            <a:spLocks noGrp="1"/>
          </p:cNvSpPr>
          <p:nvPr>
            <p:ph sz="half" idx="2"/>
          </p:nvPr>
        </p:nvSpPr>
        <p:spPr>
          <a:xfrm>
            <a:off x="4860062" y="1652171"/>
            <a:ext cx="3352800" cy="3352800"/>
          </a:xfrm>
        </p:spPr>
        <p:txBody>
          <a:bodyPr>
            <a:normAutofit/>
          </a:bodyPr>
          <a:lstStyle/>
          <a:p>
            <a:pPr marL="0" indent="0">
              <a:buNone/>
            </a:pPr>
            <a:r>
              <a:rPr lang="en-US" sz="2000" b="1" dirty="0" smtClean="0"/>
              <a:t>                 </a:t>
            </a:r>
            <a:endParaRPr lang="en-US" sz="2000" b="1" u="sng"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38</a:t>
            </a:fld>
            <a:endParaRPr lang="en-US" dirty="0"/>
          </a:p>
        </p:txBody>
      </p:sp>
      <p:sp>
        <p:nvSpPr>
          <p:cNvPr id="2" name="Rectangle 1"/>
          <p:cNvSpPr/>
          <p:nvPr/>
        </p:nvSpPr>
        <p:spPr>
          <a:xfrm>
            <a:off x="3733800" y="2057400"/>
            <a:ext cx="1167307" cy="369332"/>
          </a:xfrm>
          <a:prstGeom prst="rect">
            <a:avLst/>
          </a:prstGeom>
        </p:spPr>
        <p:txBody>
          <a:bodyPr wrap="none">
            <a:spAutoFit/>
          </a:bodyPr>
          <a:lstStyle/>
          <a:p>
            <a:pPr algn="ctr"/>
            <a:r>
              <a:rPr lang="en-US" b="1" u="sng" dirty="0"/>
              <a:t>iPhone </a:t>
            </a:r>
            <a:r>
              <a:rPr lang="en-US" b="1" u="sng" dirty="0" smtClean="0"/>
              <a:t>3G</a:t>
            </a:r>
            <a:endParaRPr lang="en-US" b="1" u="sng" dirty="0"/>
          </a:p>
        </p:txBody>
      </p:sp>
      <p:pic>
        <p:nvPicPr>
          <p:cNvPr id="7170" name="Picture 2" descr="\\CGATFS01\Users$\MBW\My Pictures\ipohone 3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0" y="2362200"/>
            <a:ext cx="3526878" cy="352687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109658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Apple’s Unregistered Trade Dress</a:t>
            </a:r>
            <a:br>
              <a:rPr lang="en-US" b="1" u="sng" dirty="0"/>
            </a:br>
            <a:endParaRPr lang="en-US" dirty="0"/>
          </a:p>
        </p:txBody>
      </p:sp>
      <p:sp>
        <p:nvSpPr>
          <p:cNvPr id="3" name="Content Placeholder 2"/>
          <p:cNvSpPr>
            <a:spLocks noGrp="1"/>
          </p:cNvSpPr>
          <p:nvPr>
            <p:ph sz="half" idx="1"/>
          </p:nvPr>
        </p:nvSpPr>
        <p:spPr>
          <a:xfrm>
            <a:off x="381000" y="1600200"/>
            <a:ext cx="4038600" cy="4525963"/>
          </a:xfrm>
        </p:spPr>
        <p:txBody>
          <a:bodyPr/>
          <a:lstStyle/>
          <a:p>
            <a:pPr marL="0" indent="0">
              <a:buNone/>
            </a:pPr>
            <a:r>
              <a:rPr lang="en-US" dirty="0" smtClean="0"/>
              <a:t>Unregistered Combination iPhone Trade Dress</a:t>
            </a:r>
          </a:p>
          <a:p>
            <a:pPr marL="0" indent="0">
              <a:buNone/>
            </a:pPr>
            <a:r>
              <a:rPr lang="en-US" dirty="0" smtClean="0"/>
              <a:t>(Jury found unprotectable)</a:t>
            </a:r>
            <a:endParaRPr lang="en-US" dirty="0"/>
          </a:p>
        </p:txBody>
      </p:sp>
      <p:sp>
        <p:nvSpPr>
          <p:cNvPr id="4" name="Content Placeholder 3"/>
          <p:cNvSpPr>
            <a:spLocks noGrp="1"/>
          </p:cNvSpPr>
          <p:nvPr>
            <p:ph sz="half" idx="2"/>
          </p:nvPr>
        </p:nvSpPr>
        <p:spPr>
          <a:xfrm>
            <a:off x="4724400" y="1600200"/>
            <a:ext cx="4038600" cy="4525963"/>
          </a:xfrm>
        </p:spPr>
        <p:txBody>
          <a:bodyPr/>
          <a:lstStyle/>
          <a:p>
            <a:pPr marL="0" indent="0">
              <a:buNone/>
            </a:pPr>
            <a:r>
              <a:rPr lang="en-US" dirty="0" smtClean="0"/>
              <a:t>Unregistered iPad/iPad2 Trade Dress</a:t>
            </a:r>
          </a:p>
          <a:p>
            <a:pPr marL="0" indent="0">
              <a:buNone/>
            </a:pPr>
            <a:r>
              <a:rPr lang="en-US" dirty="0"/>
              <a:t>(Jury found unprotectable)</a:t>
            </a:r>
          </a:p>
          <a:p>
            <a:pPr marL="0" indent="0">
              <a:buNone/>
            </a:pPr>
            <a:endParaRPr lang="en-US" dirty="0"/>
          </a:p>
        </p:txBody>
      </p:sp>
      <p:sp>
        <p:nvSpPr>
          <p:cNvPr id="6" name="Slide Number Placeholder 5"/>
          <p:cNvSpPr>
            <a:spLocks noGrp="1"/>
          </p:cNvSpPr>
          <p:nvPr>
            <p:ph type="sldNum" sz="quarter" idx="12"/>
          </p:nvPr>
        </p:nvSpPr>
        <p:spPr/>
        <p:txBody>
          <a:bodyPr/>
          <a:lstStyle/>
          <a:p>
            <a:fld id="{1AD82692-C366-4B95-92CB-50A74B9D2DFE}" type="slidenum">
              <a:rPr lang="en-US" smtClean="0"/>
              <a:pPr/>
              <a:t>39</a:t>
            </a:fld>
            <a:endParaRPr lang="en-US" dirty="0"/>
          </a:p>
        </p:txBody>
      </p:sp>
      <p:sp>
        <p:nvSpPr>
          <p:cNvPr id="7" name="Footer Placeholder 6"/>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495882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t>Apple, Inc. v. Samsung Electronics Co., Ltd</a:t>
            </a:r>
            <a:r>
              <a:rPr lang="en-US" sz="3600" u="sng" dirty="0" smtClean="0"/>
              <a:t>.</a:t>
            </a:r>
            <a:endParaRPr lang="en-US" sz="3600" dirty="0"/>
          </a:p>
        </p:txBody>
      </p:sp>
      <p:sp>
        <p:nvSpPr>
          <p:cNvPr id="3" name="Content Placeholder 2"/>
          <p:cNvSpPr>
            <a:spLocks noGrp="1"/>
          </p:cNvSpPr>
          <p:nvPr>
            <p:ph idx="1"/>
          </p:nvPr>
        </p:nvSpPr>
        <p:spPr>
          <a:xfrm>
            <a:off x="457200" y="1600201"/>
            <a:ext cx="8229600" cy="3581400"/>
          </a:xfrm>
        </p:spPr>
        <p:txBody>
          <a:bodyPr/>
          <a:lstStyle/>
          <a:p>
            <a:pPr marL="0" indent="0" algn="just">
              <a:buNone/>
            </a:pPr>
            <a:r>
              <a:rPr lang="en-US" dirty="0"/>
              <a:t>The Jury Verdict of $1,049,343,540.00 will be, if not reduced or reversed, the largest patent infringement award in history.  Claims were for utility </a:t>
            </a:r>
            <a:r>
              <a:rPr lang="en-US" dirty="0" smtClean="0"/>
              <a:t>patent </a:t>
            </a:r>
            <a:r>
              <a:rPr lang="en-US" dirty="0"/>
              <a:t>infringement, design </a:t>
            </a:r>
            <a:r>
              <a:rPr lang="en-US" dirty="0" smtClean="0"/>
              <a:t>patent </a:t>
            </a:r>
            <a:r>
              <a:rPr lang="en-US" dirty="0"/>
              <a:t>infringement, registered trade dress infringement, registered trade dress dilution, and unregistered trade dress dilution</a:t>
            </a:r>
            <a:r>
              <a:rPr lang="en-US" dirty="0" smtClean="0"/>
              <a:t>.</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4</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538153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81000"/>
            <a:ext cx="8229600" cy="1143000"/>
          </a:xfrm>
        </p:spPr>
        <p:txBody>
          <a:bodyPr>
            <a:normAutofit/>
          </a:bodyPr>
          <a:lstStyle/>
          <a:p>
            <a:pPr>
              <a:spcAft>
                <a:spcPts val="600"/>
              </a:spcAft>
            </a:pPr>
            <a:r>
              <a:rPr lang="en-US" sz="3200" b="1" u="sng" dirty="0" smtClean="0"/>
              <a:t>Various Samsung Products</a:t>
            </a:r>
            <a:br>
              <a:rPr lang="en-US" sz="3200" b="1" u="sng" dirty="0" smtClean="0"/>
            </a:br>
            <a:r>
              <a:rPr lang="en-US" sz="3200" b="1" u="sng" dirty="0" smtClean="0"/>
              <a:t>Found To Infringe Upon Apple Patents</a:t>
            </a:r>
            <a:endParaRPr lang="en-US" sz="3200" dirty="0"/>
          </a:p>
        </p:txBody>
      </p:sp>
      <p:sp>
        <p:nvSpPr>
          <p:cNvPr id="7" name="Text Placeholder 6"/>
          <p:cNvSpPr>
            <a:spLocks noGrp="1"/>
          </p:cNvSpPr>
          <p:nvPr>
            <p:ph type="body" idx="1"/>
          </p:nvPr>
        </p:nvSpPr>
        <p:spPr>
          <a:xfrm>
            <a:off x="457200" y="1600200"/>
            <a:ext cx="4040188" cy="639762"/>
          </a:xfrm>
        </p:spPr>
        <p:txBody>
          <a:bodyPr/>
          <a:lstStyle/>
          <a:p>
            <a:r>
              <a:rPr lang="en-US" u="sng" dirty="0" smtClean="0"/>
              <a:t>Galaxy S (original)</a:t>
            </a:r>
            <a:endParaRPr lang="en-US" u="sng" dirty="0"/>
          </a:p>
        </p:txBody>
      </p:sp>
      <p:sp>
        <p:nvSpPr>
          <p:cNvPr id="8" name="Text Placeholder 7"/>
          <p:cNvSpPr>
            <a:spLocks noGrp="1"/>
          </p:cNvSpPr>
          <p:nvPr>
            <p:ph type="body" sz="quarter" idx="3"/>
          </p:nvPr>
        </p:nvSpPr>
        <p:spPr>
          <a:xfrm>
            <a:off x="4495800" y="1524000"/>
            <a:ext cx="4041775" cy="639762"/>
          </a:xfrm>
        </p:spPr>
        <p:txBody>
          <a:bodyPr/>
          <a:lstStyle/>
          <a:p>
            <a:r>
              <a:rPr lang="en-US" u="sng" dirty="0" smtClean="0"/>
              <a:t>Galaxy SII</a:t>
            </a:r>
            <a:endParaRPr lang="en-US" u="sng"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40</a:t>
            </a:fld>
            <a:endParaRPr lang="en-US" dirty="0"/>
          </a:p>
        </p:txBody>
      </p:sp>
      <p:pic>
        <p:nvPicPr>
          <p:cNvPr id="12" name="Picture 2"/>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1601" y="2667001"/>
            <a:ext cx="3276599" cy="3276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68299" y="2697717"/>
            <a:ext cx="1803501" cy="3093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Footer Placeholder 8"/>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993790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Various Samsung Products</a:t>
            </a:r>
            <a:br>
              <a:rPr lang="en-US" sz="3200" b="1" u="sng" dirty="0"/>
            </a:br>
            <a:r>
              <a:rPr lang="en-US" sz="3200" b="1" u="sng" dirty="0"/>
              <a:t>Found To Infringe Upon Apple </a:t>
            </a:r>
            <a:r>
              <a:rPr lang="en-US" sz="3200" b="1" u="sng" dirty="0" smtClean="0"/>
              <a:t>Patents (cont.)</a:t>
            </a:r>
            <a:endParaRPr lang="en-US" sz="3200" dirty="0"/>
          </a:p>
        </p:txBody>
      </p:sp>
      <p:sp>
        <p:nvSpPr>
          <p:cNvPr id="5" name="Text Placeholder 4"/>
          <p:cNvSpPr>
            <a:spLocks noGrp="1"/>
          </p:cNvSpPr>
          <p:nvPr>
            <p:ph idx="1"/>
          </p:nvPr>
        </p:nvSpPr>
        <p:spPr/>
        <p:txBody>
          <a:bodyPr/>
          <a:lstStyle/>
          <a:p>
            <a:pPr marL="0" indent="0">
              <a:buNone/>
            </a:pPr>
            <a:r>
              <a:rPr lang="en-US" dirty="0" smtClean="0"/>
              <a:t>Galaxy S4G</a:t>
            </a:r>
            <a:endParaRPr lang="en-US" dirty="0"/>
          </a:p>
        </p:txBody>
      </p:sp>
      <p:sp>
        <p:nvSpPr>
          <p:cNvPr id="8" name="Slide Number Placeholder 7"/>
          <p:cNvSpPr>
            <a:spLocks noGrp="1"/>
          </p:cNvSpPr>
          <p:nvPr>
            <p:ph type="sldNum" sz="quarter" idx="12"/>
          </p:nvPr>
        </p:nvSpPr>
        <p:spPr/>
        <p:txBody>
          <a:bodyPr/>
          <a:lstStyle/>
          <a:p>
            <a:fld id="{1AD82692-C366-4B95-92CB-50A74B9D2DFE}" type="slidenum">
              <a:rPr lang="en-US" smtClean="0"/>
              <a:pPr/>
              <a:t>41</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19400" y="1981200"/>
            <a:ext cx="38100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685076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AD82692-C366-4B95-92CB-50A74B9D2DFE}" type="slidenum">
              <a:rPr lang="en-US" smtClean="0"/>
              <a:pPr/>
              <a:t>42</a:t>
            </a:fld>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1169759923"/>
              </p:ext>
            </p:extLst>
          </p:nvPr>
        </p:nvGraphicFramePr>
        <p:xfrm>
          <a:off x="1066800" y="457200"/>
          <a:ext cx="7239001" cy="5212080"/>
        </p:xfrm>
        <a:graphic>
          <a:graphicData uri="http://schemas.openxmlformats.org/drawingml/2006/table">
            <a:tbl>
              <a:tblPr firstRow="1" firstCol="1" bandRow="1">
                <a:tableStyleId>{5C22544A-7EE6-4342-B048-85BDC9FD1C3A}</a:tableStyleId>
              </a:tblPr>
              <a:tblGrid>
                <a:gridCol w="2590800"/>
                <a:gridCol w="1077114"/>
                <a:gridCol w="922422"/>
                <a:gridCol w="1200864"/>
                <a:gridCol w="1447801"/>
              </a:tblGrid>
              <a:tr h="167634">
                <a:tc>
                  <a:txBody>
                    <a:bodyPr/>
                    <a:lstStyle/>
                    <a:p>
                      <a:pPr marL="0" marR="0" algn="just">
                        <a:spcBef>
                          <a:spcPts val="0"/>
                        </a:spcBef>
                        <a:spcAft>
                          <a:spcPts val="0"/>
                        </a:spcAft>
                      </a:pP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UTILITY</a:t>
                      </a:r>
                    </a:p>
                    <a:p>
                      <a:pPr marL="0" marR="0" algn="ctr">
                        <a:spcBef>
                          <a:spcPts val="0"/>
                        </a:spcBef>
                        <a:spcAft>
                          <a:spcPts val="0"/>
                        </a:spcAft>
                      </a:pPr>
                      <a:r>
                        <a:rPr lang="en-US" sz="1800" dirty="0">
                          <a:effectLst/>
                        </a:rPr>
                        <a:t>PATENT</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DESIGN</a:t>
                      </a:r>
                    </a:p>
                    <a:p>
                      <a:pPr marL="0" marR="0" algn="ctr">
                        <a:spcBef>
                          <a:spcPts val="0"/>
                        </a:spcBef>
                        <a:spcAft>
                          <a:spcPts val="0"/>
                        </a:spcAft>
                      </a:pPr>
                      <a:r>
                        <a:rPr lang="en-US" sz="1800" dirty="0">
                          <a:effectLst/>
                        </a:rPr>
                        <a:t>PATENT</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TRADE</a:t>
                      </a:r>
                    </a:p>
                    <a:p>
                      <a:pPr marL="0" marR="0" algn="ctr">
                        <a:spcBef>
                          <a:spcPts val="0"/>
                        </a:spcBef>
                        <a:spcAft>
                          <a:spcPts val="0"/>
                        </a:spcAft>
                      </a:pPr>
                      <a:r>
                        <a:rPr lang="en-US" sz="1800" dirty="0">
                          <a:effectLst/>
                        </a:rPr>
                        <a:t>DRESS</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AMOUNT</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Captivate (JX1011)</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Y</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N</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80,840,162</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Continuum (JX 1016)</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Y</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 N</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16,399,177</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Droid Charge </a:t>
                      </a:r>
                      <a:endParaRPr lang="en-US" sz="1800" dirty="0" smtClean="0">
                        <a:effectLst/>
                      </a:endParaRPr>
                    </a:p>
                    <a:p>
                      <a:pPr marL="0" marR="0" algn="just">
                        <a:spcBef>
                          <a:spcPts val="0"/>
                        </a:spcBef>
                        <a:spcAft>
                          <a:spcPts val="0"/>
                        </a:spcAft>
                      </a:pPr>
                      <a:r>
                        <a:rPr lang="en-US" sz="1800" dirty="0" smtClean="0">
                          <a:effectLst/>
                        </a:rPr>
                        <a:t>(</a:t>
                      </a:r>
                      <a:r>
                        <a:rPr lang="en-US" sz="1800" dirty="0">
                          <a:effectLst/>
                        </a:rPr>
                        <a:t>JX 1025)</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 N</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50,672,869</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Epic 4G (JX 1012)</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 N</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130,180,896</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Exhibit 4G (JX 1028)</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N</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1,081,820</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Fascinate (JX 1013)</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 Y</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143,539,179</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Galaxy Ace (JX 1030)</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N</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0</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Galaxy Prevail </a:t>
                      </a:r>
                      <a:endParaRPr lang="en-US" sz="1800" dirty="0" smtClean="0">
                        <a:effectLst/>
                      </a:endParaRPr>
                    </a:p>
                    <a:p>
                      <a:pPr marL="0" marR="0" algn="just">
                        <a:spcBef>
                          <a:spcPts val="0"/>
                        </a:spcBef>
                        <a:spcAft>
                          <a:spcPts val="0"/>
                        </a:spcAft>
                      </a:pPr>
                      <a:r>
                        <a:rPr lang="en-US" sz="1800" dirty="0" smtClean="0">
                          <a:effectLst/>
                        </a:rPr>
                        <a:t>(</a:t>
                      </a:r>
                      <a:r>
                        <a:rPr lang="en-US" sz="1800" dirty="0">
                          <a:effectLst/>
                        </a:rPr>
                        <a:t>JX 1022)</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N</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57,867,383</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Galaxy S (i9000) </a:t>
                      </a:r>
                      <a:endParaRPr lang="en-US" sz="1800" dirty="0" smtClean="0">
                        <a:effectLst/>
                      </a:endParaRPr>
                    </a:p>
                    <a:p>
                      <a:pPr marL="0" marR="0" algn="just">
                        <a:spcBef>
                          <a:spcPts val="0"/>
                        </a:spcBef>
                        <a:spcAft>
                          <a:spcPts val="0"/>
                        </a:spcAft>
                      </a:pPr>
                      <a:r>
                        <a:rPr lang="en-US" sz="1800" dirty="0" smtClean="0">
                          <a:effectLst/>
                        </a:rPr>
                        <a:t>(</a:t>
                      </a:r>
                      <a:r>
                        <a:rPr lang="en-US" sz="1800" dirty="0">
                          <a:effectLst/>
                        </a:rPr>
                        <a:t>JX 1007)</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N</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0</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Galaxy S 4G (JX 1019)</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73,344,668</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Galaxy S II (AT&amp;T) </a:t>
                      </a:r>
                      <a:endParaRPr lang="en-US" sz="1800" dirty="0" smtClean="0">
                        <a:effectLst/>
                      </a:endParaRPr>
                    </a:p>
                    <a:p>
                      <a:pPr marL="0" marR="0" algn="just">
                        <a:spcBef>
                          <a:spcPts val="0"/>
                        </a:spcBef>
                        <a:spcAft>
                          <a:spcPts val="0"/>
                        </a:spcAft>
                      </a:pPr>
                      <a:r>
                        <a:rPr lang="en-US" sz="1800" dirty="0" smtClean="0">
                          <a:effectLst/>
                        </a:rPr>
                        <a:t>(</a:t>
                      </a:r>
                      <a:r>
                        <a:rPr lang="en-US" sz="1800" dirty="0">
                          <a:effectLst/>
                        </a:rPr>
                        <a:t>JX 1031)</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Y</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N</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40,496,356</a:t>
                      </a:r>
                      <a:endParaRPr lang="en-US" sz="18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1800" dirty="0">
                          <a:effectLst/>
                        </a:rPr>
                        <a:t>Galaxy S II (i9100) </a:t>
                      </a:r>
                      <a:endParaRPr lang="en-US" sz="1800" dirty="0" smtClean="0">
                        <a:effectLst/>
                      </a:endParaRPr>
                    </a:p>
                    <a:p>
                      <a:pPr marL="0" marR="0" algn="just">
                        <a:spcBef>
                          <a:spcPts val="0"/>
                        </a:spcBef>
                        <a:spcAft>
                          <a:spcPts val="0"/>
                        </a:spcAft>
                      </a:pPr>
                      <a:r>
                        <a:rPr lang="en-US" sz="1800" dirty="0" smtClean="0">
                          <a:effectLst/>
                        </a:rPr>
                        <a:t>(</a:t>
                      </a:r>
                      <a:r>
                        <a:rPr lang="en-US" sz="1800" dirty="0">
                          <a:effectLst/>
                        </a:rPr>
                        <a:t>JX 1032)</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Y</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N</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0</a:t>
                      </a:r>
                      <a:endParaRPr lang="en-US" sz="1800" dirty="0">
                        <a:solidFill>
                          <a:srgbClr val="000000"/>
                        </a:solidFill>
                        <a:effectLst/>
                        <a:latin typeface="Times New Roman"/>
                        <a:ea typeface="Calibri"/>
                      </a:endParaRPr>
                    </a:p>
                  </a:txBody>
                  <a:tcPr marL="45871" marR="45871" marT="0" marB="0"/>
                </a:tc>
              </a:tr>
            </a:tbl>
          </a:graphicData>
        </a:graphic>
      </p:graphicFrame>
      <p:sp>
        <p:nvSpPr>
          <p:cNvPr id="4" name="Footer Placeholder 3"/>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777506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AD82692-C366-4B95-92CB-50A74B9D2DFE}" type="slidenum">
              <a:rPr lang="en-US" smtClean="0"/>
              <a:pPr/>
              <a:t>43</a:t>
            </a:fld>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665916957"/>
              </p:ext>
            </p:extLst>
          </p:nvPr>
        </p:nvGraphicFramePr>
        <p:xfrm>
          <a:off x="914400" y="990600"/>
          <a:ext cx="7010401" cy="4145280"/>
        </p:xfrm>
        <a:graphic>
          <a:graphicData uri="http://schemas.openxmlformats.org/drawingml/2006/table">
            <a:tbl>
              <a:tblPr firstRow="1" firstCol="1" bandRow="1">
                <a:tableStyleId>{5C22544A-7EE6-4342-B048-85BDC9FD1C3A}</a:tableStyleId>
              </a:tblPr>
              <a:tblGrid>
                <a:gridCol w="2362200"/>
                <a:gridCol w="1077114"/>
                <a:gridCol w="922422"/>
                <a:gridCol w="1200864"/>
                <a:gridCol w="1447801"/>
              </a:tblGrid>
              <a:tr h="304801">
                <a:tc>
                  <a:txBody>
                    <a:bodyPr/>
                    <a:lstStyle/>
                    <a:p>
                      <a:pPr marL="0" marR="0" algn="just">
                        <a:spcBef>
                          <a:spcPts val="0"/>
                        </a:spcBef>
                        <a:spcAft>
                          <a:spcPts val="0"/>
                        </a:spcAft>
                      </a:pP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UTILITY</a:t>
                      </a:r>
                    </a:p>
                    <a:p>
                      <a:pPr marL="0" marR="0" algn="ctr">
                        <a:spcBef>
                          <a:spcPts val="0"/>
                        </a:spcBef>
                        <a:spcAft>
                          <a:spcPts val="0"/>
                        </a:spcAft>
                      </a:pPr>
                      <a:r>
                        <a:rPr lang="en-US" sz="1800" dirty="0">
                          <a:effectLst/>
                        </a:rPr>
                        <a:t>PATENT</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DESIGN</a:t>
                      </a:r>
                    </a:p>
                    <a:p>
                      <a:pPr marL="0" marR="0" algn="ctr">
                        <a:spcBef>
                          <a:spcPts val="0"/>
                        </a:spcBef>
                        <a:spcAft>
                          <a:spcPts val="0"/>
                        </a:spcAft>
                      </a:pPr>
                      <a:r>
                        <a:rPr lang="en-US" sz="1800" dirty="0">
                          <a:effectLst/>
                        </a:rPr>
                        <a:t>PATENT</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TRADE</a:t>
                      </a:r>
                    </a:p>
                    <a:p>
                      <a:pPr marL="0" marR="0" algn="ctr">
                        <a:spcBef>
                          <a:spcPts val="0"/>
                        </a:spcBef>
                        <a:spcAft>
                          <a:spcPts val="0"/>
                        </a:spcAft>
                      </a:pPr>
                      <a:r>
                        <a:rPr lang="en-US" sz="1800" dirty="0">
                          <a:effectLst/>
                        </a:rPr>
                        <a:t>DRESS</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AMOUNT</a:t>
                      </a:r>
                      <a:endParaRPr lang="en-US" sz="1800" dirty="0">
                        <a:solidFill>
                          <a:srgbClr val="000000"/>
                        </a:solidFill>
                        <a:effectLst/>
                        <a:latin typeface="Times New Roman"/>
                        <a:ea typeface="Calibri"/>
                      </a:endParaRPr>
                    </a:p>
                  </a:txBody>
                  <a:tcPr marL="45871" marR="45871" marT="0" marB="0"/>
                </a:tc>
              </a:tr>
              <a:tr h="304801">
                <a:tc>
                  <a:txBody>
                    <a:bodyPr/>
                    <a:lstStyle/>
                    <a:p>
                      <a:pPr marL="0" marR="0" algn="just">
                        <a:spcBef>
                          <a:spcPts val="0"/>
                        </a:spcBef>
                        <a:spcAft>
                          <a:spcPts val="0"/>
                        </a:spcAft>
                      </a:pPr>
                      <a:r>
                        <a:rPr lang="en-US" sz="1800" dirty="0">
                          <a:effectLst/>
                        </a:rPr>
                        <a:t>Galaxy S II (T-Mobile) (JX 1033)</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r>
                        <a:rPr lang="en-US" sz="1800" dirty="0" smtClean="0">
                          <a:effectLst/>
                        </a:rPr>
                        <a:t>Y</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smtClean="0">
                          <a:effectLst/>
                        </a:rPr>
                        <a:t>N</a:t>
                      </a: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1800" dirty="0">
                          <a:effectLst/>
                        </a:rPr>
                        <a:t>83,791,708</a:t>
                      </a:r>
                      <a:endParaRPr lang="en-US" sz="1800" dirty="0">
                        <a:solidFill>
                          <a:srgbClr val="000000"/>
                        </a:solidFill>
                        <a:effectLst/>
                        <a:latin typeface="Times New Roman"/>
                        <a:ea typeface="Calibri"/>
                      </a:endParaRPr>
                    </a:p>
                  </a:txBody>
                  <a:tcPr marL="45871" marR="45871" marT="0" marB="0"/>
                </a:tc>
              </a:tr>
              <a:tr h="304801">
                <a:tc>
                  <a:txBody>
                    <a:bodyPr/>
                    <a:lstStyle/>
                    <a:p>
                      <a:pPr marL="0" marR="0" algn="just">
                        <a:spcBef>
                          <a:spcPts val="0"/>
                        </a:spcBef>
                        <a:spcAft>
                          <a:spcPts val="0"/>
                        </a:spcAft>
                      </a:pPr>
                      <a:r>
                        <a:rPr lang="en-US" sz="2000" dirty="0">
                          <a:effectLst/>
                        </a:rPr>
                        <a:t>Galaxy S II </a:t>
                      </a:r>
                      <a:endParaRPr lang="en-US" sz="2000" dirty="0" smtClean="0">
                        <a:effectLst/>
                      </a:endParaRPr>
                    </a:p>
                    <a:p>
                      <a:pPr marL="0" marR="0" algn="just">
                        <a:spcBef>
                          <a:spcPts val="0"/>
                        </a:spcBef>
                        <a:spcAft>
                          <a:spcPts val="0"/>
                        </a:spcAft>
                      </a:pPr>
                      <a:r>
                        <a:rPr lang="en-US" sz="2000" dirty="0" smtClean="0">
                          <a:effectLst/>
                        </a:rPr>
                        <a:t>(</a:t>
                      </a:r>
                      <a:r>
                        <a:rPr lang="en-US" sz="2000" dirty="0">
                          <a:effectLst/>
                        </a:rPr>
                        <a:t>Epic 4G Touch) </a:t>
                      </a:r>
                    </a:p>
                    <a:p>
                      <a:pPr marL="0" marR="0" algn="just">
                        <a:spcBef>
                          <a:spcPts val="0"/>
                        </a:spcBef>
                        <a:spcAft>
                          <a:spcPts val="0"/>
                        </a:spcAft>
                      </a:pPr>
                      <a:r>
                        <a:rPr lang="en-US" sz="2000" dirty="0">
                          <a:effectLst/>
                        </a:rPr>
                        <a:t>(JX 1034)</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N</a:t>
                      </a: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150,326,988</a:t>
                      </a:r>
                      <a:endParaRPr lang="en-US" sz="2000" dirty="0">
                        <a:solidFill>
                          <a:srgbClr val="000000"/>
                        </a:solidFill>
                        <a:effectLst/>
                        <a:latin typeface="Times New Roman"/>
                        <a:ea typeface="Calibri"/>
                      </a:endParaRPr>
                    </a:p>
                  </a:txBody>
                  <a:tcPr marL="45871" marR="45871" marT="0" marB="0"/>
                </a:tc>
              </a:tr>
              <a:tr h="304801">
                <a:tc>
                  <a:txBody>
                    <a:bodyPr/>
                    <a:lstStyle/>
                    <a:p>
                      <a:pPr marL="0" marR="0" algn="just">
                        <a:spcBef>
                          <a:spcPts val="0"/>
                        </a:spcBef>
                        <a:spcAft>
                          <a:spcPts val="0"/>
                        </a:spcAft>
                      </a:pPr>
                      <a:r>
                        <a:rPr lang="en-US" sz="2000" dirty="0">
                          <a:effectLst/>
                        </a:rPr>
                        <a:t>Galaxy S </a:t>
                      </a:r>
                      <a:r>
                        <a:rPr lang="en-US" sz="2000" dirty="0" smtClean="0">
                          <a:effectLst/>
                        </a:rPr>
                        <a:t>II</a:t>
                      </a:r>
                    </a:p>
                    <a:p>
                      <a:pPr marL="0" marR="0" algn="just">
                        <a:spcBef>
                          <a:spcPts val="0"/>
                        </a:spcBef>
                        <a:spcAft>
                          <a:spcPts val="0"/>
                        </a:spcAft>
                      </a:pPr>
                      <a:r>
                        <a:rPr lang="en-US" sz="2000" dirty="0" smtClean="0">
                          <a:effectLst/>
                        </a:rPr>
                        <a:t> </a:t>
                      </a:r>
                      <a:r>
                        <a:rPr lang="en-US" sz="2000" dirty="0">
                          <a:effectLst/>
                        </a:rPr>
                        <a:t>(Skyrocket) (JX 1035)</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N</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32,273,558</a:t>
                      </a:r>
                      <a:endParaRPr lang="en-US" sz="2000" dirty="0">
                        <a:solidFill>
                          <a:srgbClr val="000000"/>
                        </a:solidFill>
                        <a:effectLst/>
                        <a:latin typeface="Times New Roman"/>
                        <a:ea typeface="Calibri"/>
                      </a:endParaRPr>
                    </a:p>
                  </a:txBody>
                  <a:tcPr marL="45871" marR="45871" marT="0" marB="0"/>
                </a:tc>
              </a:tr>
              <a:tr h="304801">
                <a:tc>
                  <a:txBody>
                    <a:bodyPr/>
                    <a:lstStyle/>
                    <a:p>
                      <a:pPr marL="0" marR="0" algn="just">
                        <a:spcBef>
                          <a:spcPts val="0"/>
                        </a:spcBef>
                        <a:spcAft>
                          <a:spcPts val="0"/>
                        </a:spcAft>
                      </a:pPr>
                      <a:r>
                        <a:rPr lang="en-US" sz="2000" dirty="0">
                          <a:effectLst/>
                        </a:rPr>
                        <a:t>Galaxy </a:t>
                      </a:r>
                      <a:r>
                        <a:rPr lang="en-US" sz="2000" dirty="0" smtClean="0">
                          <a:effectLst/>
                        </a:rPr>
                        <a:t>S II </a:t>
                      </a:r>
                      <a:r>
                        <a:rPr lang="en-US" sz="2000" dirty="0">
                          <a:effectLst/>
                        </a:rPr>
                        <a:t>Showcase (i500) </a:t>
                      </a:r>
                      <a:r>
                        <a:rPr lang="en-US" sz="2000" dirty="0" smtClean="0">
                          <a:effectLst/>
                        </a:rPr>
                        <a:t> (</a:t>
                      </a:r>
                      <a:r>
                        <a:rPr lang="en-US" sz="2000" dirty="0">
                          <a:effectLst/>
                        </a:rPr>
                        <a:t>JX 1017)</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22,502,156</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Galaxy Tab (JX 1036)</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1,966,691</a:t>
                      </a:r>
                      <a:endParaRPr lang="en-US" sz="2000" dirty="0">
                        <a:solidFill>
                          <a:srgbClr val="000000"/>
                        </a:solidFill>
                        <a:effectLst/>
                        <a:latin typeface="Times New Roman"/>
                        <a:ea typeface="Calibri"/>
                      </a:endParaRPr>
                    </a:p>
                  </a:txBody>
                  <a:tcPr marL="45871" marR="45871" marT="0" marB="0"/>
                </a:tc>
              </a:tr>
              <a:tr h="304801">
                <a:tc>
                  <a:txBody>
                    <a:bodyPr/>
                    <a:lstStyle/>
                    <a:p>
                      <a:pPr marL="0" marR="0" algn="just">
                        <a:spcBef>
                          <a:spcPts val="0"/>
                        </a:spcBef>
                        <a:spcAft>
                          <a:spcPts val="0"/>
                        </a:spcAft>
                      </a:pPr>
                      <a:r>
                        <a:rPr lang="en-US" sz="2000" dirty="0">
                          <a:effectLst/>
                        </a:rPr>
                        <a:t>Galaxy Tab 10.1 (WiFi) (JX 1037)</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N</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833,076</a:t>
                      </a:r>
                      <a:endParaRPr lang="en-US" sz="2000" dirty="0">
                        <a:solidFill>
                          <a:srgbClr val="000000"/>
                        </a:solidFill>
                        <a:effectLst/>
                        <a:latin typeface="Times New Roman"/>
                        <a:ea typeface="Calibri"/>
                      </a:endParaRPr>
                    </a:p>
                  </a:txBody>
                  <a:tcPr marL="45871" marR="45871" marT="0" marB="0"/>
                </a:tc>
              </a:tr>
            </a:tbl>
          </a:graphicData>
        </a:graphic>
      </p:graphicFrame>
      <p:sp>
        <p:nvSpPr>
          <p:cNvPr id="5" name="Footer Placeholder 4"/>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209059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AD82692-C366-4B95-92CB-50A74B9D2DFE}" type="slidenum">
              <a:rPr lang="en-US" smtClean="0"/>
              <a:pPr/>
              <a:t>44</a:t>
            </a:fld>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966983351"/>
              </p:ext>
            </p:extLst>
          </p:nvPr>
        </p:nvGraphicFramePr>
        <p:xfrm>
          <a:off x="838200" y="1447800"/>
          <a:ext cx="7010401" cy="4206240"/>
        </p:xfrm>
        <a:graphic>
          <a:graphicData uri="http://schemas.openxmlformats.org/drawingml/2006/table">
            <a:tbl>
              <a:tblPr firstRow="1" firstCol="1" bandRow="1">
                <a:tableStyleId>{5C22544A-7EE6-4342-B048-85BDC9FD1C3A}</a:tableStyleId>
              </a:tblPr>
              <a:tblGrid>
                <a:gridCol w="2362200"/>
                <a:gridCol w="1077114"/>
                <a:gridCol w="922422"/>
                <a:gridCol w="1200864"/>
                <a:gridCol w="1447801"/>
              </a:tblGrid>
              <a:tr h="304801">
                <a:tc>
                  <a:txBody>
                    <a:bodyPr/>
                    <a:lstStyle/>
                    <a:p>
                      <a:pPr marL="0" marR="0" algn="just">
                        <a:spcBef>
                          <a:spcPts val="0"/>
                        </a:spcBef>
                        <a:spcAft>
                          <a:spcPts val="0"/>
                        </a:spcAft>
                      </a:pPr>
                      <a:r>
                        <a:rPr lang="en-US" sz="1800" dirty="0">
                          <a:effectLst/>
                        </a:rPr>
                        <a:t> </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UTILITY</a:t>
                      </a:r>
                    </a:p>
                    <a:p>
                      <a:pPr marL="0" marR="0" algn="ctr">
                        <a:spcBef>
                          <a:spcPts val="0"/>
                        </a:spcBef>
                        <a:spcAft>
                          <a:spcPts val="0"/>
                        </a:spcAft>
                      </a:pPr>
                      <a:r>
                        <a:rPr lang="en-US" sz="1800" dirty="0">
                          <a:effectLst/>
                        </a:rPr>
                        <a:t>PATENT</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DESIGN</a:t>
                      </a:r>
                    </a:p>
                    <a:p>
                      <a:pPr marL="0" marR="0" algn="ctr">
                        <a:spcBef>
                          <a:spcPts val="0"/>
                        </a:spcBef>
                        <a:spcAft>
                          <a:spcPts val="0"/>
                        </a:spcAft>
                      </a:pPr>
                      <a:r>
                        <a:rPr lang="en-US" sz="1800" dirty="0">
                          <a:effectLst/>
                        </a:rPr>
                        <a:t>PATENT</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TRADE</a:t>
                      </a:r>
                    </a:p>
                    <a:p>
                      <a:pPr marL="0" marR="0" algn="ctr">
                        <a:spcBef>
                          <a:spcPts val="0"/>
                        </a:spcBef>
                        <a:spcAft>
                          <a:spcPts val="0"/>
                        </a:spcAft>
                      </a:pPr>
                      <a:r>
                        <a:rPr lang="en-US" sz="1800" dirty="0">
                          <a:effectLst/>
                        </a:rPr>
                        <a:t>DRESS</a:t>
                      </a:r>
                      <a:endParaRPr lang="en-US" sz="18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AMOUNT</a:t>
                      </a:r>
                      <a:endParaRPr lang="en-US" sz="1800" dirty="0">
                        <a:solidFill>
                          <a:srgbClr val="000000"/>
                        </a:solidFill>
                        <a:effectLst/>
                        <a:latin typeface="Times New Roman"/>
                        <a:ea typeface="Calibri"/>
                      </a:endParaRPr>
                    </a:p>
                  </a:txBody>
                  <a:tcPr marL="45871" marR="45871" marT="0" marB="0"/>
                </a:tc>
              </a:tr>
              <a:tr h="304801">
                <a:tc>
                  <a:txBody>
                    <a:bodyPr/>
                    <a:lstStyle/>
                    <a:p>
                      <a:pPr marL="0" marR="0" algn="just">
                        <a:spcBef>
                          <a:spcPts val="0"/>
                        </a:spcBef>
                        <a:spcAft>
                          <a:spcPts val="0"/>
                        </a:spcAft>
                      </a:pPr>
                      <a:r>
                        <a:rPr lang="en-US" sz="2000" dirty="0">
                          <a:effectLst/>
                        </a:rPr>
                        <a:t>Galaxy Tab 10.1 </a:t>
                      </a:r>
                      <a:endParaRPr lang="en-US" sz="2000" dirty="0" smtClean="0">
                        <a:effectLst/>
                      </a:endParaRPr>
                    </a:p>
                    <a:p>
                      <a:pPr marL="0" marR="0" algn="just">
                        <a:spcBef>
                          <a:spcPts val="0"/>
                        </a:spcBef>
                        <a:spcAft>
                          <a:spcPts val="0"/>
                        </a:spcAft>
                      </a:pPr>
                      <a:r>
                        <a:rPr lang="en-US" sz="2000" dirty="0" smtClean="0">
                          <a:effectLst/>
                        </a:rPr>
                        <a:t>(</a:t>
                      </a:r>
                      <a:r>
                        <a:rPr lang="en-US" sz="2000" dirty="0">
                          <a:effectLst/>
                        </a:rPr>
                        <a:t>4G LTE) </a:t>
                      </a:r>
                      <a:r>
                        <a:rPr lang="en-US" sz="2000" dirty="0" smtClean="0">
                          <a:effectLst/>
                        </a:rPr>
                        <a:t> (</a:t>
                      </a:r>
                      <a:r>
                        <a:rPr lang="en-US" sz="2000" dirty="0">
                          <a:effectLst/>
                        </a:rPr>
                        <a:t>JX 1038)</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N</a:t>
                      </a: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0</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Gem (JX 1020)</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6,075,585</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Indulge (JX 1026)</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16,011,184</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Infuse 4G (JX 1027)</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Y</a:t>
                      </a: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N</a:t>
                      </a: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44,792,974</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Intercept (JX 1009)</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N</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0</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Mesmerize (JX 1015)</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53,123,612</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Nexus (JX 1023)</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1,828,297</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Replenish (JX 1024)</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3,350,256</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Transform (JX 1014)</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953,060</a:t>
                      </a:r>
                      <a:endParaRPr lang="en-US" sz="2000" dirty="0">
                        <a:solidFill>
                          <a:srgbClr val="000000"/>
                        </a:solidFill>
                        <a:effectLst/>
                        <a:latin typeface="Times New Roman"/>
                        <a:ea typeface="Calibri"/>
                      </a:endParaRPr>
                    </a:p>
                  </a:txBody>
                  <a:tcPr marL="45871" marR="45871" marT="0" marB="0"/>
                </a:tc>
              </a:tr>
              <a:tr h="152400">
                <a:tc>
                  <a:txBody>
                    <a:bodyPr/>
                    <a:lstStyle/>
                    <a:p>
                      <a:pPr marL="0" marR="0" algn="just">
                        <a:spcBef>
                          <a:spcPts val="0"/>
                        </a:spcBef>
                        <a:spcAft>
                          <a:spcPts val="0"/>
                        </a:spcAft>
                      </a:pPr>
                      <a:r>
                        <a:rPr lang="en-US" sz="2000" dirty="0">
                          <a:effectLst/>
                        </a:rPr>
                        <a:t>Vibrant (JX 1010)</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Y</a:t>
                      </a: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smtClean="0">
                          <a:effectLst/>
                        </a:rPr>
                        <a:t>Y</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89,673,957</a:t>
                      </a:r>
                      <a:endParaRPr lang="en-US" sz="2000" dirty="0">
                        <a:solidFill>
                          <a:srgbClr val="000000"/>
                        </a:solidFill>
                        <a:effectLst/>
                        <a:latin typeface="Times New Roman"/>
                        <a:ea typeface="Calibri"/>
                      </a:endParaRPr>
                    </a:p>
                  </a:txBody>
                  <a:tcPr marL="45871" marR="45871" marT="0" marB="0"/>
                </a:tc>
              </a:tr>
              <a:tr h="152400">
                <a:tc>
                  <a:txBody>
                    <a:bodyPr/>
                    <a:lstStyle/>
                    <a:p>
                      <a:pPr marL="0" marR="0" algn="r">
                        <a:spcBef>
                          <a:spcPts val="0"/>
                        </a:spcBef>
                        <a:spcAft>
                          <a:spcPts val="0"/>
                        </a:spcAft>
                      </a:pPr>
                      <a:r>
                        <a:rPr lang="en-US" sz="2000" dirty="0" smtClean="0">
                          <a:effectLst/>
                        </a:rPr>
                        <a:t>TOTAL</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ct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c>
                  <a:txBody>
                    <a:bodyPr/>
                    <a:lstStyle/>
                    <a:p>
                      <a:pPr marL="0" marR="0" algn="r">
                        <a:spcBef>
                          <a:spcPts val="0"/>
                        </a:spcBef>
                        <a:spcAft>
                          <a:spcPts val="0"/>
                        </a:spcAft>
                      </a:pPr>
                      <a:r>
                        <a:rPr lang="en-US" sz="2000" dirty="0">
                          <a:effectLst/>
                        </a:rPr>
                        <a:t> </a:t>
                      </a:r>
                      <a:endParaRPr lang="en-US" sz="2000" dirty="0">
                        <a:solidFill>
                          <a:srgbClr val="000000"/>
                        </a:solidFill>
                        <a:effectLst/>
                        <a:latin typeface="Times New Roman"/>
                        <a:ea typeface="Calibri"/>
                      </a:endParaRPr>
                    </a:p>
                  </a:txBody>
                  <a:tcPr marL="45871" marR="45871" marT="0" marB="0"/>
                </a:tc>
              </a:tr>
            </a:tbl>
          </a:graphicData>
        </a:graphic>
      </p:graphicFrame>
      <p:sp>
        <p:nvSpPr>
          <p:cNvPr id="5" name="Footer Placeholder 4"/>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559368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Verdict was Computed</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45</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48347" y="1600200"/>
            <a:ext cx="3535413"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833325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u="sng" dirty="0" smtClean="0"/>
              <a:t>Handwritten/Corrected $1B Verdict</a:t>
            </a:r>
            <a:endParaRPr lang="en-US" sz="3200" u="sng" dirty="0"/>
          </a:p>
        </p:txBody>
      </p:sp>
      <p:sp>
        <p:nvSpPr>
          <p:cNvPr id="6" name="Content Placeholder 5"/>
          <p:cNvSpPr>
            <a:spLocks noGrp="1"/>
          </p:cNvSpPr>
          <p:nvPr>
            <p:ph idx="1"/>
          </p:nvPr>
        </p:nvSpPr>
        <p:spPr>
          <a:xfrm>
            <a:off x="990600" y="1676398"/>
            <a:ext cx="7696200" cy="4267201"/>
          </a:xfrm>
        </p:spPr>
        <p:txBody>
          <a:bodyPr/>
          <a:lstStyle/>
          <a:p>
            <a:pPr marL="0" indent="0">
              <a:buNone/>
            </a:pPr>
            <a:endParaRPr lang="en-US" dirty="0"/>
          </a:p>
        </p:txBody>
      </p:sp>
      <p:sp>
        <p:nvSpPr>
          <p:cNvPr id="3" name="Slide Number Placeholder 2"/>
          <p:cNvSpPr>
            <a:spLocks noGrp="1"/>
          </p:cNvSpPr>
          <p:nvPr>
            <p:ph type="sldNum" sz="quarter" idx="12"/>
          </p:nvPr>
        </p:nvSpPr>
        <p:spPr/>
        <p:txBody>
          <a:bodyPr/>
          <a:lstStyle/>
          <a:p>
            <a:fld id="{1AD82692-C366-4B95-92CB-50A74B9D2DFE}" type="slidenum">
              <a:rPr lang="en-US" smtClean="0"/>
              <a:pPr/>
              <a:t>46</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4534" y="1676400"/>
            <a:ext cx="5915891"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425509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TAKEAWAYS</a:t>
            </a:r>
            <a:endParaRPr lang="en-US" u="sng" dirty="0"/>
          </a:p>
        </p:txBody>
      </p:sp>
      <p:sp>
        <p:nvSpPr>
          <p:cNvPr id="5" name="Content Placeholder 4"/>
          <p:cNvSpPr>
            <a:spLocks noGrp="1"/>
          </p:cNvSpPr>
          <p:nvPr>
            <p:ph idx="1"/>
          </p:nvPr>
        </p:nvSpPr>
        <p:spPr/>
        <p:txBody>
          <a:bodyPr/>
          <a:lstStyle/>
          <a:p>
            <a:pPr marL="0" indent="0">
              <a:buNone/>
            </a:pPr>
            <a:r>
              <a:rPr lang="en-US" dirty="0" smtClean="0"/>
              <a:t>1.  Utility Patents vs. Design Patents</a:t>
            </a:r>
          </a:p>
          <a:p>
            <a:pPr marL="0" indent="457200">
              <a:buNone/>
              <a:tabLst>
                <a:tab pos="457200" algn="l"/>
                <a:tab pos="1028700" algn="l"/>
              </a:tabLst>
            </a:pPr>
            <a:r>
              <a:rPr lang="en-US" dirty="0" smtClean="0"/>
              <a:t> a.	Effect on jury</a:t>
            </a:r>
          </a:p>
          <a:p>
            <a:pPr marL="0" indent="457200">
              <a:buNone/>
              <a:tabLst>
                <a:tab pos="457200" algn="l"/>
                <a:tab pos="1028700" algn="l"/>
              </a:tabLst>
            </a:pPr>
            <a:r>
              <a:rPr lang="en-US" dirty="0"/>
              <a:t> </a:t>
            </a:r>
            <a:r>
              <a:rPr lang="en-US" dirty="0" smtClean="0"/>
              <a:t>b.	Profits recoverable</a:t>
            </a:r>
          </a:p>
          <a:p>
            <a:pPr marL="514350" indent="-514350">
              <a:buAutoNum type="arabicPeriod" startAt="2"/>
              <a:tabLst>
                <a:tab pos="457200" algn="l"/>
                <a:tab pos="1028700" algn="l"/>
              </a:tabLst>
            </a:pPr>
            <a:r>
              <a:rPr lang="en-US" dirty="0" smtClean="0"/>
              <a:t>Burdens of proof for patent infringement vs.  invalidating patent</a:t>
            </a:r>
          </a:p>
          <a:p>
            <a:pPr marL="0" indent="0">
              <a:buNone/>
              <a:tabLst>
                <a:tab pos="457200" algn="l"/>
                <a:tab pos="914400" algn="l"/>
              </a:tabLst>
            </a:pPr>
            <a:r>
              <a:rPr lang="en-US" dirty="0" smtClean="0"/>
              <a:t>3.	Trade dress difficulties and potential</a:t>
            </a:r>
            <a:r>
              <a:rPr lang="en-US" dirty="0"/>
              <a:t>	</a:t>
            </a:r>
          </a:p>
        </p:txBody>
      </p:sp>
      <p:sp>
        <p:nvSpPr>
          <p:cNvPr id="3" name="Slide Number Placeholder 2"/>
          <p:cNvSpPr>
            <a:spLocks noGrp="1"/>
          </p:cNvSpPr>
          <p:nvPr>
            <p:ph type="sldNum" sz="quarter" idx="12"/>
          </p:nvPr>
        </p:nvSpPr>
        <p:spPr/>
        <p:txBody>
          <a:bodyPr/>
          <a:lstStyle/>
          <a:p>
            <a:fld id="{1AD82692-C366-4B95-92CB-50A74B9D2DFE}" type="slidenum">
              <a:rPr lang="en-US" smtClean="0"/>
              <a:pPr/>
              <a:t>47</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416272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b="1" dirty="0"/>
              <a:t>SIEGE 2012</a:t>
            </a:r>
            <a:br>
              <a:rPr lang="en-US" b="1" dirty="0"/>
            </a:br>
            <a:r>
              <a:rPr lang="en-US" b="1" dirty="0"/>
              <a:t>SOUTHERN INTERACTIVE ENTERTAINMENT GAME EXPO</a:t>
            </a:r>
            <a:endParaRPr lang="en-US" dirty="0"/>
          </a:p>
        </p:txBody>
      </p:sp>
      <p:sp>
        <p:nvSpPr>
          <p:cNvPr id="7" name="Subtitle 6"/>
          <p:cNvSpPr>
            <a:spLocks noGrp="1"/>
          </p:cNvSpPr>
          <p:nvPr>
            <p:ph type="subTitle" idx="1"/>
          </p:nvPr>
        </p:nvSpPr>
        <p:spPr/>
        <p:txBody>
          <a:bodyPr/>
          <a:lstStyle/>
          <a:p>
            <a:endParaRPr lang="en-US" b="1" dirty="0" smtClean="0"/>
          </a:p>
          <a:p>
            <a:r>
              <a:rPr lang="en-US" b="1" dirty="0" smtClean="0"/>
              <a:t>CROWDFUNDING</a:t>
            </a:r>
            <a:r>
              <a:rPr lang="en-US" b="1" dirty="0"/>
              <a:t/>
            </a:r>
            <a:br>
              <a:rPr lang="en-US" b="1" dirty="0"/>
            </a:br>
            <a:endParaRPr lang="en-US" dirty="0"/>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48</a:t>
            </a:fld>
            <a:endParaRPr lang="en-US" dirty="0"/>
          </a:p>
        </p:txBody>
      </p:sp>
      <p:sp>
        <p:nvSpPr>
          <p:cNvPr id="8" name="Footer Placeholder 7"/>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10920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  TYPES </a:t>
            </a:r>
            <a:r>
              <a:rPr lang="en-US" sz="3200" b="1" dirty="0"/>
              <a:t>OF </a:t>
            </a:r>
            <a:r>
              <a:rPr lang="en-US" sz="3200" b="1" dirty="0" smtClean="0"/>
              <a:t>CROWDFUNDING</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	A.	Gifts and Grants</a:t>
            </a:r>
          </a:p>
          <a:p>
            <a:pPr marL="0" indent="0">
              <a:buNone/>
            </a:pPr>
            <a:r>
              <a:rPr lang="en-US" dirty="0" smtClean="0"/>
              <a:t>	B.  	Presales</a:t>
            </a:r>
          </a:p>
          <a:p>
            <a:pPr marL="914400" lvl="1" indent="914400">
              <a:buAutoNum type="alphaUcPeriod" startAt="3"/>
            </a:pPr>
            <a:r>
              <a:rPr lang="en-US" sz="3200" dirty="0" smtClean="0"/>
              <a:t>Premiums</a:t>
            </a:r>
          </a:p>
          <a:p>
            <a:pPr marL="0" indent="0">
              <a:buNone/>
            </a:pPr>
            <a:r>
              <a:rPr lang="en-US" dirty="0" smtClean="0"/>
              <a:t>	D.	Investments Prohibited</a:t>
            </a:r>
          </a:p>
          <a:p>
            <a:pPr marL="0" lvl="1" indent="0">
              <a:buNone/>
            </a:pPr>
            <a:r>
              <a:rPr lang="en-US" sz="3200" dirty="0" smtClean="0"/>
              <a:t>	E.</a:t>
            </a:r>
            <a:r>
              <a:rPr lang="en-US" sz="3200" dirty="0"/>
              <a:t>	Kickstarter.com</a:t>
            </a:r>
          </a:p>
          <a:p>
            <a:pPr marL="0" lvl="1" indent="0">
              <a:buNone/>
            </a:pPr>
            <a:r>
              <a:rPr lang="en-US" sz="3200" dirty="0"/>
              <a:t>		GoFundMe.com</a:t>
            </a:r>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49</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181024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u="sng" dirty="0" smtClean="0"/>
              <a:t/>
            </a:r>
            <a:br>
              <a:rPr lang="en-US" sz="4000" u="sng" dirty="0" smtClean="0"/>
            </a:br>
            <a:r>
              <a:rPr lang="en-US" sz="4000" u="sng" dirty="0" smtClean="0"/>
              <a:t>Attorneys in Lawsuit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Plaintiff (Apple) had at least </a:t>
            </a:r>
            <a:r>
              <a:rPr lang="en-US" dirty="0" smtClean="0"/>
              <a:t>53 Attorneys.</a:t>
            </a:r>
            <a:endParaRPr lang="en-US" dirty="0" smtClean="0"/>
          </a:p>
          <a:p>
            <a:pPr marL="0" indent="0" algn="just">
              <a:buNone/>
            </a:pPr>
            <a:r>
              <a:rPr lang="en-US" dirty="0" smtClean="0"/>
              <a:t>Defendant (Samsung Electronics) had at least 34 attorneys (there are 2 other Samsung Defendants).</a:t>
            </a:r>
          </a:p>
        </p:txBody>
      </p:sp>
      <p:sp>
        <p:nvSpPr>
          <p:cNvPr id="5" name="Slide Number Placeholder 4"/>
          <p:cNvSpPr>
            <a:spLocks noGrp="1"/>
          </p:cNvSpPr>
          <p:nvPr>
            <p:ph type="sldNum" sz="quarter" idx="12"/>
          </p:nvPr>
        </p:nvSpPr>
        <p:spPr/>
        <p:txBody>
          <a:bodyPr/>
          <a:lstStyle/>
          <a:p>
            <a:fld id="{1AD82692-C366-4B95-92CB-50A74B9D2DFE}" type="slidenum">
              <a:rPr lang="en-US" smtClean="0"/>
              <a:pPr/>
              <a:t>5</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42919015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just"/>
            <a:r>
              <a:rPr lang="en-US" sz="3200" b="1" dirty="0"/>
              <a:t>II.</a:t>
            </a:r>
            <a:r>
              <a:rPr lang="en-US" sz="3200" dirty="0"/>
              <a:t>	</a:t>
            </a:r>
            <a:r>
              <a:rPr lang="en-US" sz="3200" b="1" dirty="0"/>
              <a:t>FEDERAL AND STATE </a:t>
            </a:r>
            <a:r>
              <a:rPr lang="en-US" sz="3200" b="1" dirty="0" smtClean="0"/>
              <a:t>SECURITY </a:t>
            </a:r>
            <a:r>
              <a:rPr lang="en-US" sz="3200" b="1" dirty="0" smtClean="0"/>
              <a:t>LAWS</a:t>
            </a:r>
            <a:endParaRPr lang="en-US" sz="3200" dirty="0"/>
          </a:p>
        </p:txBody>
      </p:sp>
      <p:sp>
        <p:nvSpPr>
          <p:cNvPr id="3" name="Content Placeholder 2"/>
          <p:cNvSpPr>
            <a:spLocks noGrp="1"/>
          </p:cNvSpPr>
          <p:nvPr>
            <p:ph idx="1"/>
          </p:nvPr>
        </p:nvSpPr>
        <p:spPr/>
        <p:txBody>
          <a:bodyPr>
            <a:normAutofit/>
          </a:bodyPr>
          <a:lstStyle/>
          <a:p>
            <a:pPr marL="914400" indent="-914400" algn="just">
              <a:buNone/>
            </a:pPr>
            <a:r>
              <a:rPr lang="en-US" dirty="0" smtClean="0"/>
              <a:t>A.	Registered (Public) Offering -  $800K+</a:t>
            </a:r>
          </a:p>
          <a:p>
            <a:pPr marL="914400" indent="-914400" algn="just">
              <a:buAutoNum type="alphaUcPeriod" startAt="2"/>
            </a:pPr>
            <a:r>
              <a:rPr lang="en-US" dirty="0" smtClean="0"/>
              <a:t>Private Offering – No General Solicitation or Advertising</a:t>
            </a:r>
          </a:p>
          <a:p>
            <a:pPr marL="914400" indent="-914400" algn="just">
              <a:buAutoNum type="alphaUcPeriod" startAt="2"/>
            </a:pPr>
            <a:r>
              <a:rPr lang="en-US" dirty="0" smtClean="0"/>
              <a:t>Many types of private offerings with different requirements – Many State Law requirements are onerous	</a:t>
            </a:r>
          </a:p>
          <a:p>
            <a:pPr marL="914400" indent="-914400" algn="just">
              <a:buNone/>
            </a:pPr>
            <a:r>
              <a:rPr lang="en-US" dirty="0"/>
              <a:t>D.	</a:t>
            </a:r>
            <a:r>
              <a:rPr lang="en-US" dirty="0" smtClean="0"/>
              <a:t>Therefore most </a:t>
            </a:r>
            <a:r>
              <a:rPr lang="en-US" dirty="0"/>
              <a:t>popular </a:t>
            </a:r>
            <a:r>
              <a:rPr lang="en-US" dirty="0" smtClean="0"/>
              <a:t>approach to private offerings - Rule </a:t>
            </a:r>
            <a:r>
              <a:rPr lang="en-US" dirty="0"/>
              <a:t>506</a:t>
            </a:r>
          </a:p>
          <a:p>
            <a:pPr marL="0" indent="0" algn="just">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50</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844196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RULE 506</a:t>
            </a:r>
            <a:endParaRPr lang="en-US" dirty="0"/>
          </a:p>
        </p:txBody>
      </p:sp>
      <p:sp>
        <p:nvSpPr>
          <p:cNvPr id="7" name="Content Placeholder 6"/>
          <p:cNvSpPr>
            <a:spLocks noGrp="1"/>
          </p:cNvSpPr>
          <p:nvPr>
            <p:ph idx="1"/>
          </p:nvPr>
        </p:nvSpPr>
        <p:spPr/>
        <p:txBody>
          <a:bodyPr/>
          <a:lstStyle/>
          <a:p>
            <a:pPr marL="0" indent="0" algn="just">
              <a:spcAft>
                <a:spcPts val="600"/>
              </a:spcAft>
              <a:buNone/>
            </a:pPr>
            <a:r>
              <a:rPr lang="en-US" sz="3000" dirty="0" smtClean="0"/>
              <a:t>The </a:t>
            </a:r>
            <a:r>
              <a:rPr lang="en-US" sz="3000" dirty="0"/>
              <a:t>issue of a 506 offering is exempted </a:t>
            </a:r>
            <a:r>
              <a:rPr lang="en-US" sz="3000" dirty="0" smtClean="0"/>
              <a:t>from </a:t>
            </a:r>
            <a:r>
              <a:rPr lang="en-US" sz="3000" dirty="0"/>
              <a:t>all </a:t>
            </a:r>
            <a:r>
              <a:rPr lang="en-US" sz="3000" dirty="0" smtClean="0"/>
              <a:t>the </a:t>
            </a:r>
            <a:r>
              <a:rPr lang="en-US" sz="3000" dirty="0"/>
              <a:t>various </a:t>
            </a:r>
            <a:r>
              <a:rPr lang="en-US" sz="3000" dirty="0" smtClean="0"/>
              <a:t>security law requirements imposed by each state other than a relatively low filing fee and completion and filing of a short form in each state. </a:t>
            </a:r>
            <a:endParaRPr lang="en-US" sz="3000" dirty="0"/>
          </a:p>
          <a:p>
            <a:pPr marL="0" indent="0" algn="just">
              <a:buNone/>
            </a:pPr>
            <a:r>
              <a:rPr lang="en-US" dirty="0"/>
              <a:t>	</a:t>
            </a:r>
          </a:p>
          <a:p>
            <a:endParaRPr lang="en-US" dirty="0"/>
          </a:p>
        </p:txBody>
      </p:sp>
      <p:sp>
        <p:nvSpPr>
          <p:cNvPr id="2" name="Slide Number Placeholder 1"/>
          <p:cNvSpPr>
            <a:spLocks noGrp="1"/>
          </p:cNvSpPr>
          <p:nvPr>
            <p:ph type="sldNum" sz="quarter" idx="12"/>
          </p:nvPr>
        </p:nvSpPr>
        <p:spPr/>
        <p:txBody>
          <a:bodyPr/>
          <a:lstStyle/>
          <a:p>
            <a:fld id="{1AD82692-C366-4B95-92CB-50A74B9D2DFE}"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5328895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SORT OF CROWDFUNDING ALLOWED UNDER RULE 506</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Rule 506 is generally permissive for sales to purchasers who are reasonably believed to be “ACCREDITED INVESTORS”</a:t>
            </a:r>
          </a:p>
          <a:p>
            <a:pPr>
              <a:buNone/>
            </a:pPr>
            <a:r>
              <a:rPr lang="en-US" dirty="0" smtClean="0"/>
              <a:t>Websites that allow only accredited investors who are members to view pitches from entrepreneurs are considered to be facilitating only private offerings:</a:t>
            </a:r>
          </a:p>
          <a:p>
            <a:pPr>
              <a:buNone/>
            </a:pPr>
            <a:r>
              <a:rPr lang="en-US" dirty="0" smtClean="0"/>
              <a:t>GoBigNetwork.com</a:t>
            </a:r>
          </a:p>
          <a:p>
            <a:pPr>
              <a:buNone/>
            </a:pPr>
            <a:r>
              <a:rPr lang="en-US" dirty="0" smtClean="0"/>
              <a:t>Fundable.com	</a:t>
            </a:r>
          </a:p>
        </p:txBody>
      </p:sp>
      <p:sp>
        <p:nvSpPr>
          <p:cNvPr id="4" name="Footer Placeholder 3"/>
          <p:cNvSpPr>
            <a:spLocks noGrp="1"/>
          </p:cNvSpPr>
          <p:nvPr>
            <p:ph type="ftr" sz="quarter" idx="11"/>
          </p:nvPr>
        </p:nvSpPr>
        <p:spPr/>
        <p:txBody>
          <a:bodyPr/>
          <a:lstStyle/>
          <a:p>
            <a:r>
              <a:rPr lang="en-US" smtClean="0"/>
              <a:t>By Rob Hassett Casey Gilson P.C., Atlanta, GA © 2012 Rob Hassett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ACT</a:t>
            </a:r>
            <a:endParaRPr lang="en-US" dirty="0"/>
          </a:p>
        </p:txBody>
      </p:sp>
      <p:sp>
        <p:nvSpPr>
          <p:cNvPr id="3" name="Content Placeholder 2"/>
          <p:cNvSpPr>
            <a:spLocks noGrp="1"/>
          </p:cNvSpPr>
          <p:nvPr>
            <p:ph idx="1"/>
          </p:nvPr>
        </p:nvSpPr>
        <p:spPr>
          <a:xfrm>
            <a:off x="381000" y="1600200"/>
            <a:ext cx="8229600" cy="4525963"/>
          </a:xfrm>
        </p:spPr>
        <p:txBody>
          <a:bodyPr/>
          <a:lstStyle/>
          <a:p>
            <a:r>
              <a:rPr lang="en-US" dirty="0" smtClean="0"/>
              <a:t>In April of 2012 President Obama signed into law the “Jumpstart Our Business Startups Act.”</a:t>
            </a:r>
          </a:p>
          <a:p>
            <a:endParaRPr lang="en-US" dirty="0" smtClean="0"/>
          </a:p>
          <a:p>
            <a:r>
              <a:rPr lang="en-US" dirty="0" smtClean="0"/>
              <a:t>Titles </a:t>
            </a:r>
            <a:r>
              <a:rPr lang="en-US" dirty="0" smtClean="0"/>
              <a:t>II </a:t>
            </a:r>
            <a:r>
              <a:rPr lang="en-US" dirty="0" smtClean="0"/>
              <a:t>and </a:t>
            </a:r>
            <a:r>
              <a:rPr lang="en-US" dirty="0" smtClean="0"/>
              <a:t>III </a:t>
            </a:r>
            <a:r>
              <a:rPr lang="en-US" dirty="0" smtClean="0"/>
              <a:t>of that Act will, upon issuance of final regulations by the SEC and subject to those regulations, permit </a:t>
            </a:r>
            <a:r>
              <a:rPr lang="en-US" dirty="0" err="1" smtClean="0"/>
              <a:t>Crowdfunding</a:t>
            </a:r>
            <a:r>
              <a:rPr lang="en-US" dirty="0" smtClean="0"/>
              <a:t> in connection with private offerings.</a:t>
            </a:r>
            <a:endParaRPr lang="en-US" dirty="0"/>
          </a:p>
        </p:txBody>
      </p:sp>
      <p:sp>
        <p:nvSpPr>
          <p:cNvPr id="4" name="Footer Placeholder 3"/>
          <p:cNvSpPr>
            <a:spLocks noGrp="1"/>
          </p:cNvSpPr>
          <p:nvPr>
            <p:ph type="ftr" sz="quarter" idx="11"/>
          </p:nvPr>
        </p:nvSpPr>
        <p:spPr/>
        <p:txBody>
          <a:bodyPr/>
          <a:lstStyle/>
          <a:p>
            <a:r>
              <a:rPr lang="en-US" smtClean="0"/>
              <a:t>By Rob Hassett Casey Gilson P.C., Atlanta, GA © 2012 Rob Hassett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sp>
        <p:nvSpPr>
          <p:cNvPr id="3" name="Content Placeholder 2"/>
          <p:cNvSpPr>
            <a:spLocks noGrp="1"/>
          </p:cNvSpPr>
          <p:nvPr>
            <p:ph idx="1"/>
          </p:nvPr>
        </p:nvSpPr>
        <p:spPr/>
        <p:txBody>
          <a:bodyPr/>
          <a:lstStyle/>
          <a:p>
            <a:pPr marL="0" indent="0" algn="just">
              <a:spcAft>
                <a:spcPts val="600"/>
              </a:spcAft>
              <a:buNone/>
            </a:pPr>
            <a:r>
              <a:rPr lang="en-US" dirty="0" smtClean="0"/>
              <a:t>Title II of the Jobs Act is referred to as the “Access to Capital for Job Creators Act.”</a:t>
            </a:r>
          </a:p>
          <a:p>
            <a:pPr marL="0" indent="0" algn="just">
              <a:spcAft>
                <a:spcPts val="600"/>
              </a:spcAft>
              <a:buNone/>
            </a:pPr>
            <a:r>
              <a:rPr lang="en-US" dirty="0" smtClean="0"/>
              <a:t>It would permit solicitation and general advertising, under Rule 506, provided that all sales are made only to accredited investors.</a:t>
            </a:r>
          </a:p>
          <a:p>
            <a:pPr marL="0" indent="0" algn="just">
              <a:spcAft>
                <a:spcPts val="600"/>
              </a:spcAft>
              <a:buNone/>
            </a:pPr>
            <a:r>
              <a:rPr lang="en-US" dirty="0"/>
              <a:t>The SEC has issued proposed rules which would put quite a burden on issuers to make sure that each investor is truly accredited.</a:t>
            </a:r>
          </a:p>
          <a:p>
            <a:pPr marL="0" indent="0" algn="just">
              <a:spcAft>
                <a:spcPts val="600"/>
              </a:spcAft>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54</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1141396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Title III</a:t>
            </a:r>
            <a:r>
              <a:rPr lang="en-US" sz="3200" b="1" dirty="0"/>
              <a:t>.  </a:t>
            </a:r>
            <a:r>
              <a:rPr lang="en-US" sz="3200" b="1" dirty="0" smtClean="0"/>
              <a:t>Crowdfunding</a:t>
            </a:r>
            <a:endParaRPr lang="en-US" sz="3200" dirty="0"/>
          </a:p>
        </p:txBody>
      </p:sp>
      <p:sp>
        <p:nvSpPr>
          <p:cNvPr id="3" name="Content Placeholder 2"/>
          <p:cNvSpPr>
            <a:spLocks noGrp="1"/>
          </p:cNvSpPr>
          <p:nvPr>
            <p:ph idx="1"/>
          </p:nvPr>
        </p:nvSpPr>
        <p:spPr/>
        <p:txBody>
          <a:bodyPr>
            <a:normAutofit/>
          </a:bodyPr>
          <a:lstStyle/>
          <a:p>
            <a:pPr marL="0" indent="0" algn="just">
              <a:spcAft>
                <a:spcPts val="600"/>
              </a:spcAft>
              <a:buNone/>
            </a:pPr>
            <a:r>
              <a:rPr lang="en-US" dirty="0" smtClean="0"/>
              <a:t>Title III is referred to as the “Capital Raising Online While Deterring Fraud and Unethical Non-Disclosure Act of 2012”- also called the “Crowdfund Act.”</a:t>
            </a:r>
          </a:p>
          <a:p>
            <a:pPr marL="0" indent="0" algn="just">
              <a:spcAft>
                <a:spcPts val="600"/>
              </a:spcAft>
              <a:buNone/>
            </a:pPr>
            <a:r>
              <a:rPr lang="en-US" dirty="0" smtClean="0"/>
              <a:t>$1M cap</a:t>
            </a:r>
          </a:p>
          <a:p>
            <a:pPr marL="0" indent="0" algn="just">
              <a:spcAft>
                <a:spcPts val="600"/>
              </a:spcAft>
              <a:buNone/>
            </a:pPr>
            <a:r>
              <a:rPr lang="en-US" dirty="0" smtClean="0"/>
              <a:t>Net worth less than $100,000</a:t>
            </a:r>
          </a:p>
          <a:p>
            <a:pPr marL="0" indent="0" algn="just">
              <a:buNone/>
            </a:pPr>
            <a:r>
              <a:rPr lang="en-US" dirty="0" smtClean="0"/>
              <a:t>Investment limited to the greater of $2,000 or 5% of annual income or net worth of investor</a:t>
            </a:r>
          </a:p>
          <a:p>
            <a:pPr marL="0" indent="0" algn="just">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55</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5077539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buNone/>
            </a:pPr>
            <a:r>
              <a:rPr lang="en-US" dirty="0" smtClean="0"/>
              <a:t>If annual income or net worth of investor is equal to or more than $100,000 investment may invest the greater of 10% of annual income or net worth</a:t>
            </a:r>
          </a:p>
          <a:p>
            <a:pPr marL="0" indent="0" algn="just">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56</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71596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buNone/>
            </a:pPr>
            <a:r>
              <a:rPr lang="en-US" dirty="0" smtClean="0"/>
              <a:t>The changes relating to having general solicitation and advertising permitted under Rule 506 will not go into effect until pertinent rules are issued by the SEC in final form.  A  proposed rule that would allow the expansion of 506 when dealing with accredited investors only was issued on August 30, 2012.  That is not a final rule.</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57</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110220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905001"/>
            <a:ext cx="7772400" cy="1695450"/>
          </a:xfrm>
        </p:spPr>
        <p:txBody>
          <a:bodyPr>
            <a:normAutofit fontScale="90000"/>
          </a:bodyPr>
          <a:lstStyle/>
          <a:p>
            <a:r>
              <a:rPr lang="en-US" b="1" dirty="0"/>
              <a:t>SIEGE 2012</a:t>
            </a:r>
            <a:br>
              <a:rPr lang="en-US" b="1" dirty="0"/>
            </a:br>
            <a:r>
              <a:rPr lang="en-US" b="1" dirty="0"/>
              <a:t>SOUTHERN INTERACTIVE ENTERTAINMENT GAME EXPO</a:t>
            </a:r>
            <a:endParaRPr lang="en-US" dirty="0"/>
          </a:p>
        </p:txBody>
      </p:sp>
      <p:sp>
        <p:nvSpPr>
          <p:cNvPr id="7" name="Subtitle 6"/>
          <p:cNvSpPr>
            <a:spLocks noGrp="1"/>
          </p:cNvSpPr>
          <p:nvPr>
            <p:ph type="subTitle" idx="1"/>
          </p:nvPr>
        </p:nvSpPr>
        <p:spPr/>
        <p:txBody>
          <a:bodyPr>
            <a:normAutofit fontScale="77500" lnSpcReduction="20000"/>
          </a:bodyPr>
          <a:lstStyle/>
          <a:p>
            <a:r>
              <a:rPr lang="en-US" dirty="0"/>
              <a:t>GEORGIA INCOME TAX CREDITS FOR </a:t>
            </a:r>
            <a:br>
              <a:rPr lang="en-US" dirty="0"/>
            </a:br>
            <a:r>
              <a:rPr lang="en-US" dirty="0"/>
              <a:t>THE DEVELOPMENT OF VIDEO </a:t>
            </a:r>
            <a:r>
              <a:rPr lang="en-US" dirty="0" smtClean="0"/>
              <a:t>GAMES</a:t>
            </a:r>
          </a:p>
          <a:p>
            <a:r>
              <a:rPr lang="en-US" dirty="0" smtClean="0"/>
              <a:t> </a:t>
            </a:r>
            <a:r>
              <a:rPr lang="en-US" dirty="0"/>
              <a:t/>
            </a:r>
            <a:br>
              <a:rPr lang="en-US" dirty="0"/>
            </a:br>
            <a:r>
              <a:rPr lang="en-US" sz="2600" dirty="0" smtClean="0"/>
              <a:t>(CHANGES NOTED WERE MADE IN 2012. MOST OF THOSE CHANGES WILL BE EFFECTIVE AS OF </a:t>
            </a:r>
            <a:r>
              <a:rPr lang="en-US" sz="2600" dirty="0"/>
              <a:t>JANUARY 1, 2013)</a:t>
            </a:r>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58</a:t>
            </a:fld>
            <a:endParaRPr lang="en-US" dirty="0"/>
          </a:p>
        </p:txBody>
      </p:sp>
      <p:sp>
        <p:nvSpPr>
          <p:cNvPr id="8" name="Footer Placeholder 7"/>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4289017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buNone/>
            </a:pPr>
            <a:r>
              <a:rPr lang="en-US" dirty="0" smtClean="0"/>
              <a:t>Subject to certain requirements and restrictions, Georgia’s tax credit for video game developers is 20% of investment in game development in </a:t>
            </a:r>
            <a:r>
              <a:rPr lang="en-US" dirty="0" smtClean="0"/>
              <a:t>projects approved by the State</a:t>
            </a:r>
            <a:r>
              <a:rPr lang="en-US" dirty="0" smtClean="0"/>
              <a:t> </a:t>
            </a:r>
            <a:r>
              <a:rPr lang="en-US" dirty="0" smtClean="0"/>
              <a:t>plus another 10% more if the Georgia logo appears in units sold and in online promotions.</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59</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35645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JURY INSTRUCTIONS</a:t>
            </a:r>
            <a:endParaRPr lang="en-US" dirty="0"/>
          </a:p>
        </p:txBody>
      </p:sp>
      <p:sp>
        <p:nvSpPr>
          <p:cNvPr id="3" name="Content Placeholder 2"/>
          <p:cNvSpPr>
            <a:spLocks noGrp="1"/>
          </p:cNvSpPr>
          <p:nvPr>
            <p:ph idx="1"/>
          </p:nvPr>
        </p:nvSpPr>
        <p:spPr/>
        <p:txBody>
          <a:bodyPr/>
          <a:lstStyle/>
          <a:p>
            <a:pPr marL="0" indent="0" algn="ctr">
              <a:buNone/>
            </a:pPr>
            <a:r>
              <a:rPr lang="en-US" dirty="0" smtClean="0"/>
              <a:t>UTILITY PATENTS - DEFINITION</a:t>
            </a:r>
          </a:p>
          <a:p>
            <a:pPr marL="0" indent="0" algn="just">
              <a:buNone/>
            </a:pPr>
            <a:endParaRPr lang="en-US" dirty="0" smtClean="0"/>
          </a:p>
          <a:p>
            <a:pPr marL="0" indent="0" algn="just">
              <a:buNone/>
            </a:pPr>
            <a:r>
              <a:rPr lang="en-US" dirty="0" smtClean="0"/>
              <a:t>[For a utility patent to be granted for an invention, the invention must be novel, non-obvious and useful.]</a:t>
            </a:r>
          </a:p>
          <a:p>
            <a:pPr marL="0" indent="0" algn="just">
              <a:buNone/>
            </a:pPr>
            <a:endParaRPr lang="en-US" dirty="0" smtClean="0"/>
          </a:p>
          <a:p>
            <a:pPr marL="0" indent="0" algn="just">
              <a:buNone/>
            </a:pPr>
            <a:r>
              <a:rPr lang="en-US" dirty="0" smtClean="0"/>
              <a:t>Infringement -  preponderance of evidence</a:t>
            </a:r>
          </a:p>
          <a:p>
            <a:pPr marL="0" indent="0" algn="just">
              <a:buNone/>
            </a:pPr>
            <a:r>
              <a:rPr lang="en-US" dirty="0" smtClean="0"/>
              <a:t>Invalidity -  clear and convincing evidence</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6</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9047955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0" indent="0" algn="just">
              <a:spcAft>
                <a:spcPts val="600"/>
              </a:spcAft>
              <a:buNone/>
            </a:pPr>
            <a:r>
              <a:rPr lang="en-US" dirty="0" smtClean="0"/>
              <a:t>1.	Any interactive entertainment production company must, to receive the credit, have </a:t>
            </a:r>
            <a:r>
              <a:rPr lang="en-US" dirty="0" smtClean="0"/>
              <a:t>not </a:t>
            </a:r>
            <a:r>
              <a:rPr lang="en-US" dirty="0" smtClean="0"/>
              <a:t>had gross income that was greater than $100M (per year?).  (Added in 2012)</a:t>
            </a:r>
          </a:p>
          <a:p>
            <a:pPr marL="0" lvl="1" indent="0" algn="just">
              <a:spcAft>
                <a:spcPts val="600"/>
              </a:spcAft>
              <a:buAutoNum type="arabicPeriod" startAt="2"/>
            </a:pPr>
            <a:r>
              <a:rPr lang="en-US" sz="3200" dirty="0" smtClean="0"/>
              <a:t> 	Any credit requires approval of the Dept. of Economic Development.</a:t>
            </a:r>
          </a:p>
          <a:p>
            <a:pPr marL="0" lvl="1" indent="0" algn="just">
              <a:spcAft>
                <a:spcPts val="600"/>
              </a:spcAft>
              <a:buAutoNum type="arabicPeriod" startAt="2"/>
            </a:pPr>
            <a:r>
              <a:rPr lang="en-US" sz="3200" dirty="0" smtClean="0"/>
              <a:t>      	 The minimum investment a video game developer must make in </a:t>
            </a:r>
            <a:r>
              <a:rPr lang="en-US" sz="3200" dirty="0" smtClean="0"/>
              <a:t>video game development in Georgia in one or more projects  certified by the  state  in order </a:t>
            </a:r>
            <a:r>
              <a:rPr lang="en-US" sz="3200" dirty="0" smtClean="0"/>
              <a:t>to </a:t>
            </a:r>
            <a:r>
              <a:rPr lang="en-US" sz="3200" dirty="0" smtClean="0"/>
              <a:t>qualify for the credit is $</a:t>
            </a:r>
            <a:r>
              <a:rPr lang="en-US" sz="3200" dirty="0" smtClean="0"/>
              <a:t>500,000.</a:t>
            </a:r>
            <a:endParaRPr lang="en-US" sz="3200" dirty="0" smtClean="0"/>
          </a:p>
          <a:p>
            <a:pPr marL="0" lvl="1" indent="0" algn="just">
              <a:spcAft>
                <a:spcPts val="600"/>
              </a:spcAft>
              <a:buNone/>
            </a:pPr>
            <a:r>
              <a:rPr lang="en-US" sz="3200" dirty="0" smtClean="0"/>
              <a:t>4.	</a:t>
            </a:r>
            <a:r>
              <a:rPr lang="en-US" sz="3200" dirty="0"/>
              <a:t>The portion of any salary which exceeds $500,000 for a single production will not be counted in computing the tax credit due.</a:t>
            </a:r>
          </a:p>
          <a:p>
            <a:pPr marL="0" lvl="1" indent="0" algn="just">
              <a:spcAft>
                <a:spcPts val="600"/>
              </a:spcAft>
              <a:buNone/>
            </a:pPr>
            <a:endParaRPr lang="en-US" sz="3200" dirty="0"/>
          </a:p>
          <a:p>
            <a:pPr marL="514350" indent="-514350" algn="just">
              <a:spcAft>
                <a:spcPts val="600"/>
              </a:spcAft>
              <a:buAutoNum type="arabicPeriod" startAt="2"/>
            </a:pPr>
            <a:endParaRPr lang="en-US" dirty="0" smtClean="0"/>
          </a:p>
        </p:txBody>
      </p:sp>
      <p:sp>
        <p:nvSpPr>
          <p:cNvPr id="5" name="Slide Number Placeholder 4"/>
          <p:cNvSpPr>
            <a:spLocks noGrp="1"/>
          </p:cNvSpPr>
          <p:nvPr>
            <p:ph type="sldNum" sz="quarter" idx="12"/>
          </p:nvPr>
        </p:nvSpPr>
        <p:spPr/>
        <p:txBody>
          <a:bodyPr/>
          <a:lstStyle/>
          <a:p>
            <a:fld id="{1AD82692-C366-4B95-92CB-50A74B9D2DFE}" type="slidenum">
              <a:rPr lang="en-US" smtClean="0"/>
              <a:pPr/>
              <a:t>60</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432500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smtClean="0"/>
              <a:t>5.	“Interactive entertainment” is not a type of purely audio-visual work subject to the film office as are the other categories of works to which the tax credit applies. The product must be intended for  multi-market commercial distribution via theatres, video on demand, direct-tv, dvd, digital platforms designed for the distribution of interactive games, licensing for exhibition by individual television stations, groups of stations, networks, advertiser supported sites, cable television  stations  or  public  broadcasting   stations.   (Much changed in 2012)</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61</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479582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just">
              <a:spcAft>
                <a:spcPts val="600"/>
              </a:spcAft>
              <a:buNone/>
            </a:pPr>
            <a:r>
              <a:rPr lang="en-US" dirty="0" smtClean="0"/>
              <a:t>6.	The following channels of trade were </a:t>
            </a:r>
            <a:r>
              <a:rPr lang="en-US" dirty="0" smtClean="0">
                <a:solidFill>
                  <a:srgbClr val="FF0000"/>
                </a:solidFill>
              </a:rPr>
              <a:t>deleted</a:t>
            </a:r>
            <a:r>
              <a:rPr lang="en-US" dirty="0" smtClean="0"/>
              <a:t> from the statute in 2012:  </a:t>
            </a:r>
          </a:p>
          <a:p>
            <a:pPr marL="914400" indent="0" algn="just">
              <a:spcAft>
                <a:spcPts val="600"/>
              </a:spcAft>
              <a:buNone/>
            </a:pPr>
            <a:r>
              <a:rPr lang="en-US" dirty="0" smtClean="0">
                <a:solidFill>
                  <a:srgbClr val="FF0000"/>
                </a:solidFill>
              </a:rPr>
              <a:t>Corporations</a:t>
            </a:r>
            <a:r>
              <a:rPr lang="en-US" dirty="0">
                <a:solidFill>
                  <a:srgbClr val="FF0000"/>
                </a:solidFill>
              </a:rPr>
              <a:t>,  live  venues, </a:t>
            </a:r>
            <a:r>
              <a:rPr lang="en-US" dirty="0" smtClean="0">
                <a:solidFill>
                  <a:srgbClr val="FF0000"/>
                </a:solidFill>
              </a:rPr>
              <a:t>the Internet or any other channel of exhibition</a:t>
            </a:r>
            <a:r>
              <a:rPr lang="en-US" dirty="0" smtClean="0"/>
              <a:t>. </a:t>
            </a:r>
            <a:endParaRPr lang="en-US" dirty="0" smtClean="0"/>
          </a:p>
          <a:p>
            <a:pPr marL="0" indent="0" algn="just">
              <a:buNone/>
            </a:pPr>
            <a:r>
              <a:rPr lang="en-US" dirty="0" smtClean="0"/>
              <a:t>7.	All credits require pre-certification by the Dept. of Economic Development. </a:t>
            </a:r>
          </a:p>
        </p:txBody>
      </p:sp>
      <p:sp>
        <p:nvSpPr>
          <p:cNvPr id="4" name="Slide Number Placeholder 3"/>
          <p:cNvSpPr>
            <a:spLocks noGrp="1"/>
          </p:cNvSpPr>
          <p:nvPr>
            <p:ph type="sldNum" sz="quarter" idx="12"/>
          </p:nvPr>
        </p:nvSpPr>
        <p:spPr/>
        <p:txBody>
          <a:bodyPr/>
          <a:lstStyle/>
          <a:p>
            <a:fld id="{1AD82692-C366-4B95-92CB-50A74B9D2DFE}"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6025649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spcAft>
                <a:spcPts val="600"/>
              </a:spcAft>
              <a:buNone/>
            </a:pPr>
            <a:r>
              <a:rPr lang="en-US" dirty="0" smtClean="0"/>
              <a:t> </a:t>
            </a:r>
            <a:endParaRPr lang="en-US" dirty="0" smtClean="0"/>
          </a:p>
          <a:p>
            <a:pPr marL="6350" indent="0" algn="just">
              <a:buNone/>
            </a:pPr>
            <a:r>
              <a:rPr lang="en-US" dirty="0" smtClean="0"/>
              <a:t>8</a:t>
            </a:r>
            <a:r>
              <a:rPr lang="en-US" dirty="0" smtClean="0"/>
              <a:t>.</a:t>
            </a:r>
            <a:r>
              <a:rPr lang="en-US" dirty="0" smtClean="0"/>
              <a:t>	There is an overall cumulative cap of $25M and there is a $5M cap per company which </a:t>
            </a:r>
            <a:r>
              <a:rPr lang="en-US" dirty="0" smtClean="0"/>
              <a:t>appears to </a:t>
            </a:r>
            <a:r>
              <a:rPr lang="en-US" dirty="0" smtClean="0"/>
              <a:t>be </a:t>
            </a:r>
            <a:r>
              <a:rPr lang="en-US" dirty="0" smtClean="0"/>
              <a:t>per year. </a:t>
            </a:r>
            <a:r>
              <a:rPr lang="en-US" dirty="0" smtClean="0"/>
              <a:t>(added in 2012)</a:t>
            </a:r>
          </a:p>
        </p:txBody>
      </p:sp>
      <p:sp>
        <p:nvSpPr>
          <p:cNvPr id="5" name="Slide Number Placeholder 4"/>
          <p:cNvSpPr>
            <a:spLocks noGrp="1"/>
          </p:cNvSpPr>
          <p:nvPr>
            <p:ph type="sldNum" sz="quarter" idx="12"/>
          </p:nvPr>
        </p:nvSpPr>
        <p:spPr/>
        <p:txBody>
          <a:bodyPr/>
          <a:lstStyle/>
          <a:p>
            <a:fld id="{1AD82692-C366-4B95-92CB-50A74B9D2DFE}" type="slidenum">
              <a:rPr lang="en-US" smtClean="0"/>
              <a:pPr/>
              <a:t>63</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4086181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Further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Rob Hassett</a:t>
            </a:r>
          </a:p>
          <a:p>
            <a:r>
              <a:rPr lang="en-US" dirty="0" smtClean="0"/>
              <a:t>Casey Gilson P.C.</a:t>
            </a:r>
          </a:p>
          <a:p>
            <a:r>
              <a:rPr lang="en-US" dirty="0" smtClean="0"/>
              <a:t>Six Concourse Parkway, Suite 2200</a:t>
            </a:r>
          </a:p>
          <a:p>
            <a:r>
              <a:rPr lang="en-US" dirty="0" smtClean="0"/>
              <a:t>Atlanta, GA 30328</a:t>
            </a:r>
          </a:p>
          <a:p>
            <a:r>
              <a:rPr lang="en-US" dirty="0" smtClean="0"/>
              <a:t>770-512-0300</a:t>
            </a:r>
          </a:p>
          <a:p>
            <a:r>
              <a:rPr lang="en-US" dirty="0" smtClean="0">
                <a:hlinkClick r:id="rId2"/>
              </a:rPr>
              <a:t>rob@internetlegal.com</a:t>
            </a:r>
            <a:r>
              <a:rPr lang="en-US" dirty="0" smtClean="0"/>
              <a:t> </a:t>
            </a:r>
          </a:p>
          <a:p>
            <a:r>
              <a:rPr lang="en-US" dirty="0" smtClean="0">
                <a:hlinkClick r:id="rId3"/>
              </a:rPr>
              <a:t>www.internetlegal.com</a:t>
            </a:r>
            <a:endParaRPr lang="en-US" dirty="0" smtClean="0"/>
          </a:p>
          <a:p>
            <a:r>
              <a:rPr lang="en-US" smtClean="0">
                <a:hlinkClick r:id="rId4"/>
              </a:rPr>
              <a:t>www.TellMeSomethingIdontAlreadyKnow.com</a:t>
            </a:r>
            <a:endParaRPr lang="en-US" dirty="0" smtClean="0"/>
          </a:p>
          <a:p>
            <a:r>
              <a:rPr lang="en-US" dirty="0" smtClean="0">
                <a:hlinkClick r:id="rId5"/>
              </a:rPr>
              <a:t>www.caseygilson.com</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By Rob Hassett Casey Gilson P.C., Atlanta, GA © 2012 Rob Hassett </a:t>
            </a: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64</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Important Jury Instructions</a:t>
            </a:r>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a:t>Utility Patent - Obviousness</a:t>
            </a:r>
            <a:endParaRPr lang="en-US" dirty="0"/>
          </a:p>
          <a:p>
            <a:pPr marL="0" indent="0">
              <a:buNone/>
            </a:pPr>
            <a:endParaRPr lang="en-US" dirty="0"/>
          </a:p>
          <a:p>
            <a:pPr marL="0" indent="0" algn="just">
              <a:buNone/>
            </a:pPr>
            <a:r>
              <a:rPr lang="en-US" dirty="0"/>
              <a:t>Not all innovations are patentable. A utility patent claim is invalid if the claimed invention </a:t>
            </a:r>
            <a:r>
              <a:rPr lang="en-US" dirty="0" smtClean="0"/>
              <a:t>would have </a:t>
            </a:r>
            <a:r>
              <a:rPr lang="en-US" dirty="0"/>
              <a:t>been obvious to a person of ordinary skill in the field at the time of invention.</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7</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602084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u="sng" dirty="0"/>
              <a:t>Utility Patent Damages – Lost Profits</a:t>
            </a:r>
            <a:endParaRPr lang="en-US" dirty="0"/>
          </a:p>
          <a:p>
            <a:pPr marL="0" indent="0">
              <a:buNone/>
            </a:pPr>
            <a:endParaRPr lang="en-US" dirty="0"/>
          </a:p>
          <a:p>
            <a:pPr marL="0" indent="0" algn="just">
              <a:buNone/>
            </a:pPr>
            <a:r>
              <a:rPr lang="en-US" dirty="0"/>
              <a:t>In this case, Apple seeks to recover lost profits for some of Samsung’s sales of allegedly infringing products, and a reasonable royalty on the rest of Samsung’s allegedly infringing sales. </a:t>
            </a:r>
          </a:p>
          <a:p>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8</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352682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endParaRPr lang="en-US" dirty="0"/>
          </a:p>
        </p:txBody>
      </p:sp>
      <p:sp>
        <p:nvSpPr>
          <p:cNvPr id="3" name="Content Placeholder 2"/>
          <p:cNvSpPr>
            <a:spLocks noGrp="1"/>
          </p:cNvSpPr>
          <p:nvPr>
            <p:ph idx="1"/>
          </p:nvPr>
        </p:nvSpPr>
        <p:spPr>
          <a:xfrm>
            <a:off x="457200" y="1066800"/>
            <a:ext cx="8229600" cy="4525963"/>
          </a:xfrm>
        </p:spPr>
        <p:txBody>
          <a:bodyPr>
            <a:normAutofit fontScale="92500" lnSpcReduction="20000"/>
          </a:bodyPr>
          <a:lstStyle/>
          <a:p>
            <a:pPr marL="0" indent="0" algn="ctr">
              <a:buNone/>
            </a:pPr>
            <a:r>
              <a:rPr lang="en-US" u="sng" dirty="0"/>
              <a:t>Utility Patent Damages – Lost </a:t>
            </a:r>
            <a:r>
              <a:rPr lang="en-US" u="sng" dirty="0" smtClean="0"/>
              <a:t>Profits (cont.)</a:t>
            </a:r>
          </a:p>
          <a:p>
            <a:pPr marL="0" indent="0" algn="ctr">
              <a:buNone/>
            </a:pPr>
            <a:endParaRPr lang="en-US" dirty="0"/>
          </a:p>
          <a:p>
            <a:pPr marL="0" indent="0" algn="just">
              <a:buNone/>
            </a:pPr>
            <a:r>
              <a:rPr lang="en-US" dirty="0"/>
              <a:t>To recover lost profits for infringing sales, Apple must show that but for the infringement, there </a:t>
            </a:r>
            <a:r>
              <a:rPr lang="en-US" dirty="0" smtClean="0"/>
              <a:t>is a </a:t>
            </a:r>
            <a:r>
              <a:rPr lang="en-US" dirty="0"/>
              <a:t>reasonable probability that it would have made sales that Samsung Electronics Company, Samsung Electronics America, and </a:t>
            </a:r>
            <a:r>
              <a:rPr lang="en-US" dirty="0" smtClean="0"/>
              <a:t>Samsung Tele-communications </a:t>
            </a:r>
            <a:r>
              <a:rPr lang="en-US" dirty="0"/>
              <a:t>America made of the infringing products. Apple must show the share of Samsung’s sales that it would have made if the infringing products had not been on the market.</a:t>
            </a:r>
          </a:p>
          <a:p>
            <a:pPr marL="0" indent="0">
              <a:buNone/>
            </a:pPr>
            <a:endParaRPr lang="en-US" dirty="0"/>
          </a:p>
        </p:txBody>
      </p:sp>
      <p:sp>
        <p:nvSpPr>
          <p:cNvPr id="5" name="Slide Number Placeholder 4"/>
          <p:cNvSpPr>
            <a:spLocks noGrp="1"/>
          </p:cNvSpPr>
          <p:nvPr>
            <p:ph type="sldNum" sz="quarter" idx="12"/>
          </p:nvPr>
        </p:nvSpPr>
        <p:spPr/>
        <p:txBody>
          <a:bodyPr/>
          <a:lstStyle/>
          <a:p>
            <a:fld id="{1AD82692-C366-4B95-92CB-50A74B9D2DFE}" type="slidenum">
              <a:rPr lang="en-US" smtClean="0"/>
              <a:pPr/>
              <a:t>9</a:t>
            </a:fld>
            <a:endParaRPr lang="en-US" dirty="0"/>
          </a:p>
        </p:txBody>
      </p:sp>
      <p:sp>
        <p:nvSpPr>
          <p:cNvPr id="6" name="Footer Placeholder 5"/>
          <p:cNvSpPr>
            <a:spLocks noGrp="1"/>
          </p:cNvSpPr>
          <p:nvPr>
            <p:ph type="ftr" sz="quarter" idx="11"/>
          </p:nvPr>
        </p:nvSpPr>
        <p:spPr/>
        <p:txBody>
          <a:bodyPr/>
          <a:lstStyle/>
          <a:p>
            <a:r>
              <a:rPr lang="en-US" smtClean="0"/>
              <a:t>By Rob Hassett Casey Gilson P.C., Atlanta, GA © 2012 Rob Hassett </a:t>
            </a:r>
            <a:endParaRPr lang="en-US" dirty="0"/>
          </a:p>
        </p:txBody>
      </p:sp>
    </p:spTree>
    <p:extLst>
      <p:ext uri="{BB962C8B-B14F-4D97-AF65-F5344CB8AC3E}">
        <p14:creationId xmlns="" xmlns:p14="http://schemas.microsoft.com/office/powerpoint/2010/main" val="2482516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3896</TotalTime>
  <Words>3219</Words>
  <Application>Microsoft Office PowerPoint</Application>
  <PresentationFormat>On-screen Show (4:3)</PresentationFormat>
  <Paragraphs>514</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SIEGE 2012 SOUTHERN INTERACTIVE ENTERTAINMENT GAME EXPO </vt:lpstr>
      <vt:lpstr>DISCLAIMER</vt:lpstr>
      <vt:lpstr>TABLE OF CONTENTS</vt:lpstr>
      <vt:lpstr>Apple, Inc. v. Samsung Electronics Co., Ltd.</vt:lpstr>
      <vt:lpstr> Attorneys in Lawsuit </vt:lpstr>
      <vt:lpstr>IMPORTANT JURY INSTRUCTIONS</vt:lpstr>
      <vt:lpstr>Important Jury Instructions</vt:lpstr>
      <vt:lpstr>Slide 8</vt:lpstr>
      <vt:lpstr>Slide 9</vt:lpstr>
      <vt:lpstr>Slide 10</vt:lpstr>
      <vt:lpstr>Slide 11</vt:lpstr>
      <vt:lpstr>Design Patents</vt:lpstr>
      <vt:lpstr>Design Patents (cont.) </vt:lpstr>
      <vt:lpstr>Design Patents (cont.) </vt:lpstr>
      <vt:lpstr>Design Patents (cont.)</vt:lpstr>
      <vt:lpstr>Design Patents (cont.) </vt:lpstr>
      <vt:lpstr>Slide 17</vt:lpstr>
      <vt:lpstr>Slide 18</vt:lpstr>
      <vt:lpstr>Slide 19</vt:lpstr>
      <vt:lpstr>Slide 20</vt:lpstr>
      <vt:lpstr>Slide 21</vt:lpstr>
      <vt:lpstr>Slide 22</vt:lpstr>
      <vt:lpstr>Slide 23</vt:lpstr>
      <vt:lpstr>Trade Dress Dilution and Infringement –  Definition of Trade Dress (cont.) </vt:lpstr>
      <vt:lpstr>Slide 25</vt:lpstr>
      <vt:lpstr>Slide 26</vt:lpstr>
      <vt:lpstr>Slide 27</vt:lpstr>
      <vt:lpstr>Slide 28</vt:lpstr>
      <vt:lpstr>Slide 29</vt:lpstr>
      <vt:lpstr>Slide 30</vt:lpstr>
      <vt:lpstr>Slide 31</vt:lpstr>
      <vt:lpstr> Apple Design Patent No. D618,677 – Ornamental Design Of The Electronic Device As Shown </vt:lpstr>
      <vt:lpstr>Apple Design Patent No. D593,087 – Ornamental Design Of The Electronic Device As Shown</vt:lpstr>
      <vt:lpstr>Apple’s Design Patent No. D604,305 - Graphical User Interface For A Display Screen Or Portion Thereof</vt:lpstr>
      <vt:lpstr>Apple’s Trade Dress Verdict</vt:lpstr>
      <vt:lpstr>Slide 36</vt:lpstr>
      <vt:lpstr>Apple’s Registered Trade Dress</vt:lpstr>
      <vt:lpstr>Apple’s Unregistered Trade Dress (Jury found protectable)</vt:lpstr>
      <vt:lpstr>Apple’s Unregistered Trade Dress </vt:lpstr>
      <vt:lpstr>Various Samsung Products Found To Infringe Upon Apple Patents</vt:lpstr>
      <vt:lpstr>Various Samsung Products Found To Infringe Upon Apple Patents (cont.)</vt:lpstr>
      <vt:lpstr>Slide 42</vt:lpstr>
      <vt:lpstr>Slide 43</vt:lpstr>
      <vt:lpstr>Slide 44</vt:lpstr>
      <vt:lpstr>How Verdict was Computed</vt:lpstr>
      <vt:lpstr>Handwritten/Corrected $1B Verdict</vt:lpstr>
      <vt:lpstr>TAKEAWAYS</vt:lpstr>
      <vt:lpstr>SIEGE 2012 SOUTHERN INTERACTIVE ENTERTAINMENT GAME EXPO</vt:lpstr>
      <vt:lpstr>I.  TYPES OF CROWDFUNDING</vt:lpstr>
      <vt:lpstr>II. FEDERAL AND STATE SECURITY LAWS</vt:lpstr>
      <vt:lpstr>RULE 506</vt:lpstr>
      <vt:lpstr>SORT OF CROWDFUNDING ALLOWED UNDER RULE 506</vt:lpstr>
      <vt:lpstr>JOBS ACT</vt:lpstr>
      <vt:lpstr>Slide 54</vt:lpstr>
      <vt:lpstr>Title III.  Crowdfunding</vt:lpstr>
      <vt:lpstr>Slide 56</vt:lpstr>
      <vt:lpstr>Slide 57</vt:lpstr>
      <vt:lpstr>SIEGE 2012 SOUTHERN INTERACTIVE ENTERTAINMENT GAME EXPO</vt:lpstr>
      <vt:lpstr>Slide 59</vt:lpstr>
      <vt:lpstr>Slide 60</vt:lpstr>
      <vt:lpstr>Slide 61</vt:lpstr>
      <vt:lpstr>Slide 62</vt:lpstr>
      <vt:lpstr>Slide 63</vt:lpstr>
      <vt:lpstr>For Further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SIEGE CONFERENCE SOUTHERN INTERACTIVE ENTERTAINMENT GAME EXPO </dc:title>
  <dc:creator>RWH</dc:creator>
  <cp:lastModifiedBy>RWH</cp:lastModifiedBy>
  <cp:revision>158</cp:revision>
  <cp:lastPrinted>2012-10-04T18:39:19Z</cp:lastPrinted>
  <dcterms:created xsi:type="dcterms:W3CDTF">2012-09-18T14:39:18Z</dcterms:created>
  <dcterms:modified xsi:type="dcterms:W3CDTF">2012-10-07T22:53:42Z</dcterms:modified>
</cp:coreProperties>
</file>